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672" r:id="rId3"/>
    <p:sldMasterId id="2147483732" r:id="rId4"/>
    <p:sldMasterId id="2147483684" r:id="rId5"/>
    <p:sldMasterId id="2147483744" r:id="rId6"/>
    <p:sldMasterId id="2147483696" r:id="rId7"/>
    <p:sldMasterId id="2147483756" r:id="rId8"/>
    <p:sldMasterId id="2147483708" r:id="rId9"/>
    <p:sldMasterId id="2147483768" r:id="rId10"/>
  </p:sldMasterIdLst>
  <p:notesMasterIdLst>
    <p:notesMasterId r:id="rId47"/>
  </p:notesMasterIdLst>
  <p:sldIdLst>
    <p:sldId id="434" r:id="rId11"/>
    <p:sldId id="515" r:id="rId12"/>
    <p:sldId id="324" r:id="rId13"/>
    <p:sldId id="323" r:id="rId14"/>
    <p:sldId id="327" r:id="rId15"/>
    <p:sldId id="326" r:id="rId16"/>
    <p:sldId id="265" r:id="rId17"/>
    <p:sldId id="328" r:id="rId18"/>
    <p:sldId id="335" r:id="rId19"/>
    <p:sldId id="331" r:id="rId20"/>
    <p:sldId id="332" r:id="rId21"/>
    <p:sldId id="492" r:id="rId22"/>
    <p:sldId id="334" r:id="rId23"/>
    <p:sldId id="333" r:id="rId24"/>
    <p:sldId id="337" r:id="rId25"/>
    <p:sldId id="338" r:id="rId26"/>
    <p:sldId id="342" r:id="rId27"/>
    <p:sldId id="339" r:id="rId28"/>
    <p:sldId id="354" r:id="rId29"/>
    <p:sldId id="341" r:id="rId30"/>
    <p:sldId id="343" r:id="rId31"/>
    <p:sldId id="345" r:id="rId32"/>
    <p:sldId id="348" r:id="rId33"/>
    <p:sldId id="353" r:id="rId34"/>
    <p:sldId id="352" r:id="rId35"/>
    <p:sldId id="351" r:id="rId36"/>
    <p:sldId id="350" r:id="rId37"/>
    <p:sldId id="349" r:id="rId38"/>
    <p:sldId id="322" r:id="rId39"/>
    <p:sldId id="356" r:id="rId40"/>
    <p:sldId id="358" r:id="rId41"/>
    <p:sldId id="363" r:id="rId42"/>
    <p:sldId id="360" r:id="rId43"/>
    <p:sldId id="361" r:id="rId44"/>
    <p:sldId id="359" r:id="rId45"/>
    <p:sldId id="51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6633"/>
    <a:srgbClr val="3F1C5A"/>
    <a:srgbClr val="692E96"/>
    <a:srgbClr val="4C216D"/>
    <a:srgbClr val="58267E"/>
    <a:srgbClr val="E8A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3" autoAdjust="0"/>
    <p:restoredTop sz="93873" autoAdjust="0"/>
  </p:normalViewPr>
  <p:slideViewPr>
    <p:cSldViewPr snapToGrid="0">
      <p:cViewPr varScale="1">
        <p:scale>
          <a:sx n="98" d="100"/>
          <a:sy n="98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5622F-B97C-47CF-A4C1-FB8C76A8DB47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731A-436E-409C-AF4A-A0DD587B6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0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731A-436E-409C-AF4A-A0DD587B6A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5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9560-25F2-4E4D-B054-E953E381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5C260-2FDB-4931-A19E-3F5BE36A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C893E-7CDB-49CB-AA61-7C18742A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63CD-A23E-4B33-923B-42B07B9C3521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AC765-31A2-4D6B-8616-A8C38B0D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96805-0468-427B-BADA-A2345C56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9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34C2-AAB6-45E8-84D0-B5863E7A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EAB2E-2444-4372-85E5-BF443384F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E41C2-320A-458A-87BF-8386FE58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C34E-5B23-4492-893D-5F84ED232650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F29C-C0B7-4B31-886E-B36F052D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6B5EE-8850-424F-A289-1978FBAE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10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B4A9-D313-AE47-91C5-7FA59CDA2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76099-C8E8-DF44-9852-9172AB5C5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EB193-702D-8947-B73F-4019FB2B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83FC8-E9EE-9B4B-A6AD-466D1E51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1BEB-5AC2-844C-AD63-9B2048B5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60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C963-BC01-EC46-889C-7BE961D2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BC7F-0C3C-494F-9D8B-5538788D1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F668-FA6A-774D-A9E8-DC64EA0E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7CF04-7213-684B-8191-B8292848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CF76-BC4E-DF49-B189-255ACE9A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67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A974-DCF3-2B4B-A964-F51E097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4D1D5-F405-0B4B-8352-80504F37C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3D11E-636A-4542-95C8-7A7BB2CE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FA369-079D-3746-BB30-C0F6CDF9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0864-DCDE-974A-987E-9C80CB07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93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89BA-A5A6-8F4F-8D7D-9892B856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0F4F-BFE2-DB49-8437-A369758C1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F1145-D047-674C-B313-06121F1BB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64A9-6ED8-084D-8F99-44D244D1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7C142-AECF-444F-A5D2-13D96AD0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C55F2-1E9A-2C45-A9D2-0DCCB250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08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E86C-005F-DC48-A6E4-66ED6231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D5553-93B1-954F-8FB2-182F658E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2CEF8-0F7D-EB48-BE65-A23FCE57B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14E58-2F30-8944-A30C-87F04BA76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ECDF6-B00D-E24D-ABAC-AD31A0D9D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3D1EB-45D9-6D41-919B-31F3B4C1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8BFA0-62BD-2D45-BDD2-B234661A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A0EF4-4239-7343-9685-D195E178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44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C3C7-5C7B-6042-9DC1-4ED29AD6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AF29DA-862F-BE48-BFC4-52D8AB99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B39D8-9BB7-504B-A816-5B76C73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4873E-466B-764A-A5C6-03A51774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98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4777E-0B0A-124F-8B83-CA8F2DA7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558C4-99DA-AB4C-B326-AAD49057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B31EF-DAD7-9C43-9D3B-D8979588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910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F98B-2E3B-144B-A4EA-4C3B0774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1A5C7-6311-8E4B-9351-9A59BA0F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28B96-F85F-154D-920C-7FD3B2EF5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DDD5-44AD-2C45-9F59-EFF7A4B9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41141-6AD0-4141-9255-FCF1DD4D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13638-80A3-9545-8C4B-C6B0C414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308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6D3F-5834-604C-9980-EF152959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7C3F1-8245-4C4D-B8B6-2478F1549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B2D6A-9473-7B40-A2B4-9B8FA3F97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620E-C1BC-5046-8370-139255C1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C0B66-4292-DF42-9C9E-79DC35D9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903A-8163-DD4D-9535-D86B8D7C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6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6B8D-65C4-1249-B7A9-6A593A84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D3989-0702-1041-A355-41A8EF245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734B-CCFA-F247-9F35-B660BD6B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EE4C-A0E6-1547-83F2-808F9ED15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39649-053B-5C42-A60D-D4592A81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0BF-091C-49BB-BCCF-7E509C35B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A22F4-8CD4-490B-87F7-C38781E63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3D416-1869-4703-A007-3F41A498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26E8-44FD-4F27-9CA1-36A6F57EB8F4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DB0B-0358-42CA-A146-4C1371ED8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BCC7-A5D1-4714-86A8-BC3C6922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4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54F29-704C-2146-8832-9785F6E7C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D4516-AD80-E549-BCF8-919293D30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957F7-DBED-0A44-BA92-63381B08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90DBF-47DE-194B-A91C-433792B2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2813A-2BFC-A44D-B85A-831D622E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DDA14-A627-E84F-96BD-307B7FDC9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1625C-1188-9942-9F18-ABB71A55D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775A6-91B5-2E47-9E13-EC4D4CF6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0BEFA-DE87-5B40-9CDD-F23CD903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BBBF-CC5B-D641-A100-367B4CB8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AFC2-57E0-5248-92CF-F981558D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FD06-5B48-7B45-AB03-AF8EAD5A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FAF82-18DD-3142-96B2-EDA67F2A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B3B0-F663-8544-B92C-E1A66636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C66BC-D583-7F4B-950A-BA3DA0CF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B82-7408-E249-9233-2139ECEB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3688B-2825-5940-95D7-7B33F8319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E4120-5C6E-C743-8AF5-14AA2E09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F3A74-A4DD-1445-BCC4-CEBFB7EA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B2E0D-8452-754D-BC3F-6A7807A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017E-2E89-C74E-9FF8-247358F9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E43B-ADF2-024A-B90F-077916EEA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D91A6-0092-B441-A1D1-12EB2FACE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FA32-0FDB-8E46-AD13-21272D97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5C871-19F9-2349-BFAE-FF3A707C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12D93-218C-CC4A-AA8A-A2980430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70E1-6CB1-7E48-B30F-24D94BBF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80CA6-A562-B041-8D65-20284E292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72783-1B58-DD4C-AEBA-987C2BB82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25546-AC51-2A41-8F95-D708FE054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F6B88-244E-2446-A721-EF88D4B21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9AAE-0696-7844-973A-B111A788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EB2970-3E83-1B43-B1F2-CC9542CA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9EF5CA-103B-3E4E-9DF9-44CA6BE5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7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9550B-8C17-E64A-B4C3-222FE4C9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E16A5-6A58-914C-ACB7-0FC7FC4F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94FB2-A58A-8A41-AA99-A6530F5C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9FC2-0E66-FB4F-B00B-1301C8A7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627BE-6349-E743-9780-0B5D8B9C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83C0F-9BEB-144E-8961-86AA4429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F8B87-137E-4A49-950E-5ACAFB4B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0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0FB8-DD59-3440-840A-A724FD52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F0EC-84A1-F84B-B3DA-03A1CE4D0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DB245-544A-2B49-98F6-F28C96825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61DAD-3101-D74B-B71A-1820FD97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766A-1B59-2046-9194-DFF18FD1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5631D-7541-9844-B23E-21D6F575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0F97-30DE-4E15-8D34-596729E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96E6-ACFF-4DEB-A864-7966B768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0FC2A-E9C7-4A2B-A207-C76A963C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93F0-7FC1-47A2-97B0-EC570605C3F5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1C426-FEDA-424C-A873-3C8BC45B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FE830-4593-484E-B808-2BBA9118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7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260C-9713-9548-AAA6-E0BCAD80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18C6F-F2EE-E845-BC13-715AEFCA1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14FC6-267C-0B4D-B6E5-3A8E0540A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BAA6-6C8E-1545-80EF-10ACFA72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AF8BB-AF76-C045-A2F3-648396EF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D7B67-FC85-754E-B108-C3901907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46FE-1B3D-C645-A79F-11B60212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33B78-E672-7F4A-99BC-6824D1504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C2CE-EBDF-7146-AA11-F1200996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6D08D-92E0-9D43-9B17-7DFCE3DD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3E47-C331-5648-89B0-0D2BDC8C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41D52-F8D0-E84A-9701-3B503C72A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6E88D-30B9-A942-B088-5281694BE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4550-D1BF-3342-B323-B619D7E9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FDADA-51DE-F646-9363-27F33DE0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D5E4-C82D-D44C-A608-06589E2F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0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3E9C-D717-9B49-ABA5-ED9295B17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43396-5538-654B-B289-09573ACA2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FCCF-FD15-CC4F-AC91-C2BE2085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98B45-D825-2B4C-A8DE-D7834DAF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195F-81A7-6642-BA1D-933F2370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15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B09E-6D34-2E4C-9140-128D7F2E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35EF-CE09-2245-9885-F36672864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3B2B3-32E3-E042-8D7A-BA45F773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C297-CE08-594E-ACF9-7468B7B7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9DE26-F317-234D-9D2C-05F92F6E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3B05-467A-B94F-87D2-89F253C7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DA58F-7CFA-BE4A-B721-AB23B5F7A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C962A-62E8-BF44-A276-14D5304F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9BCF0-D69B-7147-B10B-432A1385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C4763-BEFE-6F48-A810-FB38CBDA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0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13A6-1842-6D4F-A8B5-CDA0EFEC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474E-6085-9842-97D4-E75641AA1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D5C19-3559-E543-BE24-02D11BAA9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5783-C61C-4449-8694-5C478318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69688-19A3-B343-B7C4-BC451869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3A99-A4D9-1042-BCA4-8F129DF0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7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7FEA-41FF-FD41-BED6-BB32CCC5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72D06-6D4F-EC43-AD09-71F6FEF2D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D3C4B-83E0-0A4B-8767-38A016C1D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1346-D377-D44C-A901-FF1CF88DB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DB85D0-76EC-9D43-955F-4333FC990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DF514-31CB-E346-A180-FDF25FF0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89AA5-C9A6-EE47-88E6-BA28BF4E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F5307-2CB3-CC4B-A98C-A22A81DF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1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E93F-55E1-5242-AF3C-E3D0145F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6877B-76B0-5C48-8B27-E71E2FFD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6391B-CCE0-0744-AA49-C33229B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C3807-626D-9548-BD6B-28B8A768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1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F17AE-D37E-4F48-AF6A-373103AD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2BC70-098D-3D47-B51E-F44B9123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B8AF-3D24-B249-85AA-B1B2481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A036-5E27-44F5-BCFD-01C810EB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D38E2-31A1-41A6-84E1-4EA4018C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766D-7F6A-4795-9533-57A3799B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A88A-0138-4E5F-8B3B-065854587D51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BCC69-1A58-4FC8-B5EF-EB24719A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09BA-69A8-4D97-A4F8-44CF5044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55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3E16-1F32-F743-BF75-ED5EB4B9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CEB42-6BB2-344F-8019-5BC60169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B06E6-E805-5049-B137-09DCC8F69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E95B9-E5B6-6A4F-9429-6E2D83A0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30B44-F561-5D44-ABA2-921A2987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EE558-A9BE-E943-B66F-E7D7B555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3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01BE-06BA-2341-AA70-479A29B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6AD4E-02CC-0148-9596-5D3AC568E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8BC3A-60A0-5042-81A7-FB4CA237F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88C12-28C1-8A41-8E5A-C99E625D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C37A6-7C30-6144-A3F0-0F777A1D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5A7EE-6762-AE4E-ADDA-93EADFD1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1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BAFE-0901-0F4C-BF01-63D30131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8561A-4794-BD4A-9093-E0F3C014A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8F928-154C-164F-BCB9-6D878D16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6571-BAB3-D049-876E-343BB789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DCE49-12C6-EC4F-B969-830DCD2D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9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5AE79-114A-0A4D-BC73-A4ECA86A8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C296C-EF43-CA4B-87D7-CC5F0922D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D475-55FF-1F4F-8328-5FE65DC1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751A-CE32-A140-9A1B-23AC371F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10F7-814A-7044-B88B-5DEB6373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5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A950-49AF-C64B-AB9E-9933D68A3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DD498-15DF-5C43-9D25-1BBF4ADF8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53E7C-AACE-6F49-85A5-B1CF8CE6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91B4-AC5A-F843-A3EC-7A5BA716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9B39-44C6-7B47-92BF-5BE7B0DD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B15D-2076-5244-8000-84FBEF70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25C0-8824-C543-8B12-E3115000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76A86-B3FF-3F4D-9A49-1AAC5D96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A3A65-321A-134D-A781-C5233B57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A85A-8CFF-4942-BBAE-095E8236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9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1F32-3F30-5147-9B8F-75368A96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22ED9-7E64-2F42-9F76-67882B4D5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62424-1942-A24A-BAEC-49A00539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A174-5C8D-AF47-A248-070F2F5B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4B407-DF18-B34E-842A-75543A56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16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7C8C-9423-3148-B958-8EED8FC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08BA-3204-DC4E-9263-A625C183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F6BBD-0C80-3941-BDC3-ECD769747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CBDD-C65E-8041-BC91-7F9A7F0E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1C19E-D07E-954F-A247-0D412B84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DDC5F-48DB-1042-B478-1F7302F8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0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2EAC-E4AE-434D-A3C2-0505998B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2348B-DEEA-464D-B150-1DDCC3E47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29810-3768-224F-9952-28BD7D5E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66679-EBAC-E84E-BE17-8BB8125D4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3F5B8-205B-4444-85D7-FE027319D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C1493-FF6D-DB4B-8830-DEDB72FC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DEBA83-1D7A-0144-A6C4-A7AADB93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ED1E4-DD8D-5B49-A3C9-F0DFA4F5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60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FEE6-EC01-8041-8513-35E23660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BCFA8-57F9-CE43-8ACD-B06C43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6998F-2C32-3945-A38A-10D92484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CF548-6AA6-0948-A813-31DFFE33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176E-7A87-46C6-B1A5-0C474D85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0CE3-00F7-4BF0-B1E9-8130048FB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819A-7D60-4A3C-925D-88D45E6FB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9F25A-3780-40C5-9C89-9B38BD74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42E5-2BF8-4F7A-B7D1-1499C61573AC}" type="datetime1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48A55-5CC2-4DE1-B32A-5C8987DB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59171-F9EE-4118-9311-1C76F5FF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2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5CDDB-AB26-6240-A5B0-80D9353D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12BC4-E6BC-754D-9BD6-599100CD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B1293-DD0C-8C4D-ADB7-B8D5FBFB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1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33EC-1E5A-7C43-A988-90373BF5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E752-2AFB-4243-8534-A78D7141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6CC6D-A1DF-3D4B-A278-BEDF01CB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C8DC8-BE88-2C44-8352-5B3C82CB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814B-ADD4-A64D-8A17-7CB5E266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C1D1E-6D73-644B-AA6C-03A8AF38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7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F0F6-3CCD-0C4C-8439-142BDC3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E3088-04E2-934D-96FC-331314D94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56F3A-578E-A344-9DF3-9E50E659F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D9CFB-AA81-EB46-8E60-3F89DEF1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EDD6F-05F4-2849-887F-82EB7A7B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2D84C-5A5C-CD40-8E53-D49A339B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6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AC02-5639-9F40-8F6B-06A4CAB6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65A83D-CB7B-6E44-9F2A-EA504CAA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F712-0DAB-2B4B-89E8-DAC8992B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E364-1A70-6E40-81A6-E292C8D6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798A0-2B6E-1C4C-BDDD-104ED255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5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ED3F12-F740-524C-95FB-ADE6BA394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4E75B-C236-A746-83F2-EDCB9A227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C7D4-19F0-3749-845A-444C8A26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BB0C-8384-454D-A6A1-7F03906F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F08F1-26BA-784B-B179-999BFBE5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1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85D9-0977-2444-9EB8-57C2C64AD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CBABC-26C0-C04C-8861-31DC0EE4F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8DBD-A767-404D-806B-4124CD7F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B1625-6FEE-9347-83EB-093E2C62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0B4C-6C12-9E49-8E00-55DF73C9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1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8B41-56E0-5040-925C-AF8EDA6C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A72F-1055-7D4E-9509-210B3B621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D123-9D45-1B43-962F-E47F8EC3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2A7FD-7034-4B4B-9EAC-5934D0FC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5CEBB-AD29-F748-B384-EF9A831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0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CFA1-FEA1-CA4C-8839-C43F3C8F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90858-644B-EB4A-9000-DA5D6C6F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6C25-F6EB-5C46-881F-F5E9A9B7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464F-24B1-9540-A5BA-894C3310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B02E8-406B-6445-9DF7-F2543205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61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3DB3-8E43-454B-9396-F7405346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AB70-E158-9841-93A3-24DA705B9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63EC3-8F0D-C647-9C1B-D1852F3C8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F74ED-FACB-C848-AD79-DF808D0B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7FB0B-7B19-6541-9EBC-3193EE2B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81378-EC48-B249-A40C-C3160A78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3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17CA-4CB1-A346-ACC5-7750BB10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1047-521C-BD4F-B1E9-60BF74F3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20A14-F846-1249-8219-57DE900C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437EC-8FE0-4148-BC0F-FCA35FE1E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44FFF-EEEA-064B-AE3B-50CD1AF88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70C27-C6D1-C44D-B88C-1E506346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1D6F7-D7D7-984B-80BC-DC565D37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F7447-3B2E-1D44-A252-4494E427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4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609C-5777-497B-A9B2-9EDB773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B4FBB-C811-4182-AC62-A62519740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6AFE2-880C-4CCE-B482-0A682D01F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13562-20BB-4D6D-A1FA-7B41F50A0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1ABFD-2AE5-43F5-8B13-E29657F3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32BFA-C23B-4521-90E3-E69AEAFD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1F76-3F89-4C52-8EF1-E1CECFA666F6}" type="datetime1">
              <a:rPr lang="en-GB" smtClean="0"/>
              <a:t>25/06/2019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9DAD5-F8CA-416B-870F-B8E6BB55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5C78C-8F2F-43AE-8D42-9B0E46C8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86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4F2F-0D1F-8A49-9196-AE24417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C5C2F-8B5D-6C40-9E8C-86FC173D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2BB1A-2521-9746-8CE5-D2BF06B9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A54E7-871D-1B47-9FF3-CD1DB841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29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DF237-C8B4-8844-A230-41667C36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A3485-1D57-FC4B-BBF8-88D075DA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9D7C-5B69-DB4D-A214-7C6E8E6A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98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2CAA-2784-0E4E-9E9B-E86C4B7F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A536-C754-5A42-8B5E-3C470254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46E8A-CCDD-2E4B-95D6-8C1D37819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E69AB-348B-8842-8977-C4325B54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483E-4BAC-474A-B860-9179AB6A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2D9B6-D51D-0E43-9ADE-88189557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22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166F-48BB-444F-93B0-F8D5F61C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50167-0416-6D42-B9E0-77664573F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CA440-AC6B-1A44-97DC-813B65941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51E50-DA5D-0B41-BA29-880AD3F5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D8ABA-66D7-154C-A001-2577D85A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7783C-7836-014A-A3B3-4C56C0A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9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7141-98DD-9C4C-8CAE-E17318B0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5BB4B-F55B-4E4B-92A2-AFB03A6C7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32E9D-B138-864E-9029-43CE3C73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D6049-5D04-D84A-8CEF-EC6F214A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46CA5-2840-EA41-A502-840ECB35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35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AA516-FB43-E64F-A381-FCCA60221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85F4A-0373-6441-B4D1-34D175ECA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193A1-3FAA-6440-A7E6-97C68E75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9D178-DF46-8F44-9E39-8FAC4C20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2250-573F-D04A-A7F1-2775887D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8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E1D8-E4A3-004E-8CDB-A52F8BEE2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D32E4-653A-3249-8C8C-F28B8D770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73663-8C06-D447-89B8-AA358071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2395C-A7A2-8B4D-96DB-019F259A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52D3-3783-4E49-9A69-48EFC2DB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8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1F46-59BE-9E49-A36F-A019E0D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B66E-96F9-C343-90B1-B2B133850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325B1-8B9B-B148-9672-0F38B29A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8B86E-236B-B743-B38F-3ADB66BF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10F8-0722-FC47-BD73-937CFBD4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462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757B-5F19-B24F-8127-A03C496F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513BE-3435-3C40-B371-9CADF9B34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DDC0-CA73-7542-8B6D-31836520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5DD2-C473-D545-A1BC-D30492FC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E2D1-5C66-714D-BD09-155E0CC1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21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71DD-4EDD-2F49-AEC2-543367BF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50243-1F85-5540-9DE1-4B7081D25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92E28-6880-D54D-92F9-4A054B5D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57CC7-3289-6F4C-B631-37191E52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13DE0-5F8E-7745-93C1-AD305F2D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3FA17-31B5-8142-96D3-17D226AA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EBDF-32AD-4EAE-A81A-539B17F1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B00F6-7048-4833-86B4-A6BE356A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8B20-9B7B-41D0-A705-1095ABB27519}" type="datetime1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79072-DC0C-4422-9544-00640FEB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60686-19C7-4189-8803-B32DF472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72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2986-A316-A341-9659-77077DF4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15855-C04C-F843-B5DA-3CF2664D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9E015-9A39-8B44-844C-5CF6D8159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2119F-3DE1-6F46-A578-1531BEB3E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EEA73-E3BA-8644-800C-F86EFC76C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8DDF8-DD34-104E-A18A-E0739FBE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D446-E4D4-724D-9DAF-3F872F01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F1091-70EB-914C-8E41-F84E2310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8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A674-2CAB-0741-B3D4-43C0B055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E9281-2FFE-9C46-93DE-2D728E60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072B-9716-9447-AC45-C058388F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FA0D5-DDCF-D441-8C0F-218E8E1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6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243B2-EFB1-B042-B1A2-56CD5D81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C4B16-147F-BB48-829B-BDF0F31C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652E-6072-1C47-A6BE-C595EE10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13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A3CB-B648-3B40-8101-5838063E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DFD0-3A79-AC4E-AC9F-CA9E9C1C0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247B8-E26A-FE46-A122-08CD7E19A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4D50D-F1E6-794D-8FBE-8680FC12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061FE-03E6-B440-8520-8F95CD82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41A1C-4A5A-5B4E-A6F4-8672014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75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882-5CC0-5A44-9479-8AF87FF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90978-70AF-5444-AD24-47781A4E2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9F7BD-5CC1-8744-A1D2-45AD70F8E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C0BA0-E4CB-6842-80F5-AA8E4683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4B97A-A1B4-4F45-B804-C49A537F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EB616-07A9-3344-B137-034791A8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0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C4742-2E69-094F-AEC2-019EAD05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7D4F2-18E3-D145-83C3-A4D8A3EB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9545-1343-7B47-A2EE-8B87B92D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3CD3-10E3-3E41-9155-644CF495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1139-217D-B24E-8050-7273064E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7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3F1EC-2E6E-8143-A4BB-E17E36C36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74CBB-2E78-AA4E-A719-6D439BCD9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717C1-3D57-4C4A-A101-3C2BA926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69577-7028-FA4C-A4B9-AF7F0564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110F1-CD15-2F4C-AEBC-3D329140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3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C74E-C85C-234D-868E-4DCA29A73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7968B-C393-4240-8FB6-0913EC1C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F7310-2837-5741-8B20-FCBFB655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9C11E-151D-D044-A574-84DA7304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FE6D4-53C4-BF46-92D3-E3E29B5C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1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EB2F-46D1-F64D-AB02-BEF2A8EC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F930B-09CD-0B47-AC48-36A1E049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BF0F-CF03-F848-B35D-31FF4561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6550-85D4-7543-91BC-EFC6EE94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7D37-0B75-8F43-8F77-FFC2EA03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44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AE29-3A6B-7648-A885-1885F2DD4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07388-E59C-F742-9BFC-9B1D8C2B3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0867B-1EB7-184B-8229-E2581CD5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17F11-2C94-F941-88EC-2EFBCF3E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62BA-A4BB-3C40-BCBA-34457DCD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CDF21-2E67-489A-99A4-9225984B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DF11-526F-44C3-9CED-54A5E639E7C3}" type="datetime1">
              <a:rPr lang="en-GB" smtClean="0"/>
              <a:t>25/06/2019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0BBCE-2089-42CB-A8FF-E53E27D9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B1B06-E504-4E0A-B38A-CF6EF8D1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48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12E4-C322-214F-89ED-51F98D63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3990-062A-D04E-A86C-E190D411D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CEE3D-5583-7345-947E-6929C603A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418C4-2341-B643-BE75-FD51AB73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42EFD-BC35-E646-BE2C-9E2CFCBE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369D4-4B5B-2F46-80E3-BE02B92C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8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8DFA-0E0D-E641-9448-B1859BC6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96C64-85F9-DE4D-88EF-F0B66F0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15527-335C-504A-8728-A5F484060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715E-2CBB-974F-B927-085E6C261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1E8A6-A842-254A-A685-D973BF915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A0F29-617B-D44B-A7D8-093F35F3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F1766-A7B9-F64B-9C5F-6E802B03E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004D-01B3-D24C-ABAC-62935183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9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E39D-628A-714D-9BCB-FDD1BD9E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A12D8-18E5-6345-9EED-7F7303C6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AA1BE-779E-B446-A17D-7717DB6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7B504-33A2-B744-85E5-2506D7AB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0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17418-91E6-D44C-8BD6-9528D6CA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49C6D-AF9D-DB4A-860C-A66F275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D5E8C-4221-A240-8078-C614F479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7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181B-DEB6-7943-8850-C00925C5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B005-FAC8-7F4F-8A6B-2F78CD7D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E0C31-DF14-3F49-B343-904DCF406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956A4-7150-4A4F-ABB6-BC1A5E6B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A751A-9F1E-B04F-8AC6-AF5870CB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B6308-BF5F-1B42-921A-37946F8C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2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4956-F3AD-3846-9A58-BE69C824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6492A0-B4B1-2E4C-BC29-A4C33EA9E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DD2D4-A867-7B48-AE56-CF6AEAABB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98CA2-4ACA-D745-9EEE-6FD270CB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7F26B-7808-6E4D-A112-2D67ECBF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FF417-2C3E-A949-AFEE-D3DE45A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05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CBE1-683D-6944-A891-E38BD2E5C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F66F8-7C3B-8F43-8652-8F5CA6B89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991A-3093-AF4C-A53B-FDDEC003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76D5-36C2-3244-ABEF-E44E4177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50F33-BADD-4143-BE8F-EE6E151E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4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FB785-94DB-6548-A97A-3B4CFEF8A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FD05-5EE8-0A4C-B06B-CCB5051AD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9EB0-3C4B-BE41-9828-BB62B71B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E4143-8E47-2341-AB5B-B7259C83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94CC1-2FD4-4B49-90CF-8CDBA2AB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7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01F2-F66C-D746-B155-A664D4557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A87C4-7546-F046-9DF1-D3B012571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FA7A-4836-924F-BFBA-79403B1C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00E2C-40FB-9645-9ACE-E1B084F9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DF5E1-5082-6E49-B814-7C9EBDE7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8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1AA-1995-734D-B3C2-86C3D907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25A6-191E-7145-B5A5-2C5A22CE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541AF-A6D7-A04B-B721-3414FA60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982EA-9F47-3840-9192-D0D3F69B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C824-F33D-744B-B254-725E4D53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1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CB65-8EFC-4142-8113-9D304328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4EF6-9A7B-4AAB-B1C9-077CFE53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3F913-026A-4C03-9E12-D9688A4B8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AF98F-D2DE-4368-AD28-3696B715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4F33-2059-46C9-95BC-1936E64EADC0}" type="datetime1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6909D-41B0-4780-9D2C-EA60F45A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C4BB5-C91D-44C0-BD04-B7D74505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68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01B-E551-A14C-AC4E-2597D382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4450-3E14-3048-A1F1-A9BBEA25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83B5B-3B92-3541-A7AC-22E475F1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D3B2F-3E57-524A-BE54-DD498EE4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C6397-D6F1-004D-BC63-A28B8090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7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AA-2A7C-D748-BAE9-2A7303B3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18D06-9711-5C43-9CFE-88EF8EA5B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C11F6-B39C-2B4E-91AA-2591818CF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946F2-A862-804D-887A-04BA3A1C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E195F-D043-324F-A2E3-705607F2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C335C-F99B-F541-8808-0E6515F9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96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D3DA-9E96-494B-AB04-E85DD121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0AE74-4E2E-2348-8E70-6FD279A3F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B018-EC67-C046-BEFB-A587F6B22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D6E66-F731-9645-B341-14DFB3F31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6B0CE-92C1-B24F-8903-435CB3027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C57EA-4708-D24E-A6A0-3FCAFB32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47475-0681-CE46-AF23-47A2AD55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F341F-4344-A348-B652-515A7361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1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29FF-85D8-A846-B395-11D48710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0D9A0-4227-C84B-8888-D6E56DE0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E783-42F2-944D-8EFB-546115FE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18A9A-55C8-C347-9359-AB90E08B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9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51BD0-AB59-8D4E-885D-44E223C6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B457E-510F-9D4E-8156-C4FB0044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A11E-AF5D-B443-960F-DF982BA7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7ABB-C881-2F4C-B798-5B367BA7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E05D-DD07-5149-BE27-BA1F190C5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ACC73-F341-194B-81F2-A80156988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56851-BF3F-F445-8A9A-D9C1A3A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EEF22-C74F-FA44-8140-26F1E5D6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D7BCE-C705-1C4B-B2BE-A7A57473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64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FCAC-6817-AE46-B39B-ED2FAAFB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EA2AD-0B0A-5A47-BFAB-5612A9752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C7E00-1F8D-CC47-B67E-10E1A7190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5F8F-334B-304F-BBD8-C2BDDBDD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287FA-6EE2-E349-83F3-70BBE81E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84AD3-8C46-D64C-B0EE-2D7F226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16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962A-E354-FA44-A328-9A1773B9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B20E8-9304-D04E-BE39-EA82715CB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AB31-E611-6D4A-9032-C49D644A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F134-2EAD-FD42-AB64-78574592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D51D-E16A-1C4D-8183-BDF152DF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50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D9CA1-A843-6B4A-8745-9EAEF4F81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98940-8075-7542-A0DE-2A9EAFB9B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D0A60-2D49-2C48-BF60-3A2CEA6D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60A4C-7EF6-6E42-BE8A-E4B5B888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DC9D-1B01-5749-A8BD-8E19AF97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4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DB84-C1B3-D642-BD77-A87477DD7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5E9AB-0A6A-9E43-A6BB-8068C134F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6D49-063E-0349-A06B-F5CBA1C1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E859A-3CA6-9B4A-98CE-CC5F0F801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7563-D8FA-A24D-A4A2-7481F470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4920-9172-4C8E-BC13-8C2170E7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1352A-8613-4BC2-A9AA-9EF859E0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C2132-6FA4-42FF-A1AA-45A01E515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0F30-7711-434F-AE85-ACEE9610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B58-0E8E-4E6F-8BB8-45D078297D6D}" type="datetime1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0036-5D18-470F-AD70-7EE91551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3CC96-CBF9-4EDE-BB51-F68B90A0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90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6150-E922-2D44-B154-5B9586CF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5E6E-50BC-5445-8574-6D8281FD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4BBDC-3664-284A-8F21-1B50B2F7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0912-BC79-5A48-B3DB-F90066AE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F7AB-756A-6745-AD50-B90FBC44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09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D63E-2808-B041-8C32-769B39A5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4657F-B7C2-0649-B2A0-FD07C0390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C50C5-33E0-7640-9C96-E5DAB9FD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509C-FB76-CE48-9545-951451C2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D981B-C026-7E46-8DE6-1BF21FD8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2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9001-E80A-8B4C-8D33-F7FE7F3E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1B431-6072-1B4B-941A-D403CB2AB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7181B-32E0-E046-B32D-C2AD1E118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AF630-67BB-FD4A-90E7-284C9317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A34E2-C628-3347-877A-3CAD7BC0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6BD7C-4116-4646-A096-6BBDF641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00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68F7-0EA4-DE40-9352-2B7F5CC4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40793-AE5F-DB4A-B66C-AAD0A1B86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3BABA-CC62-FC4A-87F1-C6D61CF4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22E7D-1552-424B-8FEA-B2976034A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31FF6-A84C-3E49-8EC7-B9D0C84F6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89C87-5DF7-8841-A021-9C3AF966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A4069-466E-D546-BA06-14565336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2FBD7-CB08-524C-AFFF-81D4056F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38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64EB-2EDD-DF4B-830D-082D81CB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FB29A-6567-5F4A-BE0B-1A57DF60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7813D-910D-CA45-B7AD-4282CFFA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ADCB2-8370-354B-9AC5-2F18C5B1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22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536E1-0C73-A24F-8FFF-D7C87476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40C9B-4CD5-4344-BD27-AF2ED04D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00A6-087F-2D4A-98D8-D8EB99C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01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EEC0B-46C5-7A48-A7EB-90B4D91D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2A05B-A199-E542-99CF-0EA490F25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30D4-34DF-7F41-BC39-9E190243F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E5C22-EFDC-B34D-ADCC-F3935D697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32182-1839-3B47-9EFB-000B3C50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AA758-606E-FA4F-9C89-B1628595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6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441D-FB65-E14F-BB2C-1FBB7D36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356E1-05FA-2343-B506-D5FCA6922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8352E-36FA-B647-A539-7FE01B6A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21A5C-08AD-724D-BD6A-CF4D9F5D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EAB-5669-C141-A2CB-D6C60CDB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27DBF-17D2-4F46-BAE6-2AC5EBA7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80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7CC7-253D-524B-B587-BD9A31E5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98EF7-B954-F743-AD89-0CBA0F756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2224-A12E-BC4B-A37D-2424EB72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CF03D-7976-054F-B618-F33DBC3E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4CA80-B439-9246-8424-AEDE8C9C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3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46FB7-C3B7-5D40-B8F5-441891D9C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76A473-E6BC-2A4C-AE60-57B8A76F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8D79F-3AD7-E54C-A519-E5402E3D2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303E5-14C7-B742-B47F-DD95C4EE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9EE6-6834-6A4D-9993-4D755DA1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31920-9948-4088-9F0D-618A5F40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DE56-74DC-4875-B4D7-33D02872F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B8F10-CC1F-4D40-B862-D94031457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7EE7-F48F-4C69-AE52-D0637FB1A8D2}" type="datetime1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B52D-03C9-443A-AC2F-3A923A16D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7486C-BF11-4048-A4F6-D0E9C1E3D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A153-F130-4B91-8A32-2DA6F32F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01925-CCEA-9F41-A610-9E2848AF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4996F-EA08-554A-A4E0-A6271A3F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DA4A-CAE1-5A4C-AD2E-89EEA9740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B1F85-8826-9B43-94EC-A58AC2FB4D2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7277-8FCA-3D4E-959F-F0B87D36A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CE0F6-2E3A-4048-97DA-7E8B03E51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C256-27A7-CA42-8216-F0AE4A7E8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1B79D-23FC-5747-84A7-3F27DAB9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EAC2F-1C1A-9E46-94F4-5E709F6B4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122C8-531B-DF48-B6C7-4A0FCD60C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0524-3C75-6649-BCE8-2A0BE2DD1BEF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91A7-B1A0-884F-8196-B3AE99861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536-14E9-BA49-ACAF-B5AA56D6A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8531-4CD7-1E4F-9E90-C4B7DCDA3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D8265-7C2A-9B45-85E0-025159D7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85122-69EB-5347-8629-437670F61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2D1C-1280-C04B-AD8E-D96A85F6B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DC7A9-BE5F-E342-BE04-CC47B44346D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A06CA-4C22-A044-B10F-861C31487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D0199-C2E0-0E4D-ABD4-3D84CA5D5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93F2A-664A-A648-9B42-56975EC8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5D4BA-8100-8048-9B23-DFDA6EE4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AC9D8-BFD8-CA42-91D5-AD42AB5F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D9C6E-9821-7C4D-892D-09E58B308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4224-23D8-3046-A623-82D2EC09711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78F09-0EA4-844B-97AB-DF486D560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E365F-B47F-A046-A5A9-4D3D4F55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ADF8-B702-DB4C-B2E8-F3F19399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53E29-A79A-3D45-926F-1EEFEB89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DBF9C-7C32-2343-9847-219365F83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72689-A355-8841-A020-A54DD7D7F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BB63-1196-D549-B45F-6B7AEF718144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19B3C-582D-F04E-8E37-EE586571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19BA-2961-8B45-90B0-7E4EDE9C7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45F7-23FE-2244-9D92-296D96000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DF8AE-60D0-4E4C-8C3A-4A82A3B2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58CDE-C8EC-BF41-A288-ACF1B19E7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5C60-6AB2-C840-8459-B1015B6E8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4E05-EE42-4944-B9C4-C0D17D055AD1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05B2-C0FD-D744-ADB2-75284188D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1F935-085B-3E4D-810C-2C7CE6335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A9FF-423D-5340-8618-810052B5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8338CE-9B0C-5447-BBB2-00E97D50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ABE6-ACA5-B747-8FEF-80C2B4EA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4605A-9EF7-274C-9497-676E65C75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CFBF-D511-4749-8630-FA9B68844418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D370-B8D7-6146-9485-89B5C89E1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25C9D-79FF-214E-9F79-C31D5606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7F32-365B-B542-A89F-F40C0F46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E39EF-F071-B448-920E-04D60B31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F91C4-8681-3C49-A8AF-381088C80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DD29-30CF-9A42-B90E-B26B5D521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D7F5-822F-044F-B624-7B4C869A4652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5B22D-A7B2-B64E-A3BF-7326C636C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169C-FF5B-8241-A294-268694EFC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C779-D423-F94C-9699-221A0948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CB116-76C1-594F-B5D4-3BD75D93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30A63-853F-C748-92D1-3926F22B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1BF77-A09D-654A-A5F0-EBF2DC09E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ED65-D2A9-364D-AB40-0FE9F8949CDE}" type="datetimeFigureOut">
              <a:rPr lang="en-US" smtClean="0"/>
              <a:t>6/25/19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593F-A9E2-A949-A914-115B0546B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851B-B705-7647-8D8A-0B0ABD015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9A0F-BFFB-3640-B886-00A9F8292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3A87C8-03CA-4C3E-87C6-559A8A0D61F4}"/>
              </a:ext>
            </a:extLst>
          </p:cNvPr>
          <p:cNvSpPr txBox="1"/>
          <p:nvPr/>
        </p:nvSpPr>
        <p:spPr>
          <a:xfrm>
            <a:off x="143799" y="368954"/>
            <a:ext cx="64331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1FD62-8CF8-4C4B-83D1-35794661F982}"/>
              </a:ext>
            </a:extLst>
          </p:cNvPr>
          <p:cNvSpPr txBox="1"/>
          <p:nvPr/>
        </p:nvSpPr>
        <p:spPr>
          <a:xfrm>
            <a:off x="143799" y="310491"/>
            <a:ext cx="458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KAT uPVC Doors and Windows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E2FF607-B9E6-4C39-B86E-FF3879C1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9CDCB1E5-6FDC-4235-86AC-817A4045C680}"/>
              </a:ext>
            </a:extLst>
          </p:cNvPr>
          <p:cNvSpPr/>
          <p:nvPr/>
        </p:nvSpPr>
        <p:spPr>
          <a:xfrm>
            <a:off x="8142303" y="1634000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Elegance Box Sash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D1C3AC5D-57AA-4EA6-B648-F8AF30A19105}"/>
              </a:ext>
            </a:extLst>
          </p:cNvPr>
          <p:cNvSpPr/>
          <p:nvPr/>
        </p:nvSpPr>
        <p:spPr>
          <a:xfrm>
            <a:off x="8142303" y="267276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Mayfair Box Sash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C1831923-A66B-45FE-91D9-B5C3A272A908}"/>
              </a:ext>
            </a:extLst>
          </p:cNvPr>
          <p:cNvSpPr/>
          <p:nvPr/>
        </p:nvSpPr>
        <p:spPr>
          <a:xfrm>
            <a:off x="8142303" y="3698812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Sliding Patio Doors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F928A027-3EE6-407F-ADD5-0AC9E4A133AB}"/>
              </a:ext>
            </a:extLst>
          </p:cNvPr>
          <p:cNvSpPr/>
          <p:nvPr/>
        </p:nvSpPr>
        <p:spPr>
          <a:xfrm>
            <a:off x="8142303" y="4707259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Bifolding Door</a:t>
            </a:r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</a:p>
        </p:txBody>
      </p:sp>
      <p:sp>
        <p:nvSpPr>
          <p:cNvPr id="13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2D03210B-9B6F-45EB-A407-867294CACA0D}"/>
              </a:ext>
            </a:extLst>
          </p:cNvPr>
          <p:cNvSpPr/>
          <p:nvPr/>
        </p:nvSpPr>
        <p:spPr>
          <a:xfrm>
            <a:off x="8142303" y="571570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Flush Casement Windows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A5C50-BCEB-441A-9255-4EC4A6133641}"/>
              </a:ext>
            </a:extLst>
          </p:cNvPr>
          <p:cNvSpPr txBox="1"/>
          <p:nvPr/>
        </p:nvSpPr>
        <p:spPr>
          <a:xfrm>
            <a:off x="8130404" y="1159952"/>
            <a:ext cx="9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SKIP TO:</a:t>
            </a:r>
          </a:p>
        </p:txBody>
      </p:sp>
    </p:spTree>
    <p:extLst>
      <p:ext uri="{BB962C8B-B14F-4D97-AF65-F5344CB8AC3E}">
        <p14:creationId xmlns:p14="http://schemas.microsoft.com/office/powerpoint/2010/main" val="67539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DC276A-954D-40C4-8684-1D85F7CD3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789" y="1923772"/>
            <a:ext cx="5949368" cy="45657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73A5B3-472C-4DF7-BAD6-08027253BFC4}"/>
              </a:ext>
            </a:extLst>
          </p:cNvPr>
          <p:cNvSpPr/>
          <p:nvPr/>
        </p:nvSpPr>
        <p:spPr>
          <a:xfrm>
            <a:off x="1003189" y="187827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Fully mechanically jointed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133mm or 146mm front to back frame depth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Flush frame and flush integral </a:t>
            </a:r>
            <a:r>
              <a:rPr lang="en-GB" sz="2400" dirty="0" err="1"/>
              <a:t>cill</a:t>
            </a:r>
            <a:r>
              <a:rPr lang="en-GB" sz="2400" dirty="0"/>
              <a:t> features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Ideal for conservation areas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Max size w: 1600mm x 3000mm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6C503-E5DE-4F77-A4BC-E39A6F39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C047A-F441-534B-856D-4BE7980EE431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Mayfair Vertical Sliding Sash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F054202-38F3-1A4D-817F-0A2B8C90299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5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1154481" y="1848483"/>
            <a:ext cx="44770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Options</a:t>
            </a:r>
            <a:r>
              <a:rPr lang="en-GB" sz="2800" dirty="0"/>
              <a:t>: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PAS 24 Security – alternative cam catches will be fitted  </a:t>
            </a:r>
          </a:p>
          <a:p>
            <a:endParaRPr lang="en-GB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5DDB-47CF-456B-B58B-F6D8E86F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8F70B-2083-774F-A395-1922ADD659AF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Mayfair Vertical Sliding Sash Windows</a:t>
            </a:r>
          </a:p>
        </p:txBody>
      </p:sp>
      <p:pic>
        <p:nvPicPr>
          <p:cNvPr id="7" name="Picture 2" descr="Z:\VS\VS PICTURES\Technical Dwgs\Hardware\SBD BS7950 High Security Cam Catch.JPG">
            <a:extLst>
              <a:ext uri="{FF2B5EF4-FFF2-40B4-BE49-F238E27FC236}">
                <a16:creationId xmlns:a16="http://schemas.microsoft.com/office/drawing/2014/main" id="{8F914DBE-DFF0-49B7-AB97-0205F65B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680" y="2595184"/>
            <a:ext cx="4853839" cy="32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1DBF60A-4C7C-ED46-8C98-105AA8F415D3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2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78EFD7-EA2B-481D-967F-215DA238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70" y="2446992"/>
            <a:ext cx="3364855" cy="3386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961970" y="1924626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Colour options</a:t>
            </a:r>
            <a:r>
              <a:rPr lang="en-GB" sz="2800" dirty="0"/>
              <a:t>: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White ash grained both sides as standard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Special foil options considered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5DDB-47CF-456B-B58B-F6D8E86F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8F70B-2083-774F-A395-1922ADD659AF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Mayfair Vertical Sliding Sash Windows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047601E-559E-E642-BDEF-27A4296A7B5E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5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880638" y="18854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Hardware</a:t>
            </a:r>
            <a:r>
              <a:rPr lang="en-GB" sz="24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D94D6-2689-4F7F-AE1B-9E1E1403C5F2}"/>
              </a:ext>
            </a:extLst>
          </p:cNvPr>
          <p:cNvSpPr/>
          <p:nvPr/>
        </p:nvSpPr>
        <p:spPr>
          <a:xfrm>
            <a:off x="861278" y="265699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KAT suited sash lifts, ‘hook and claw’ cam locks and ring pulls in: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White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Antique Gold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Chrome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Satin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Pewter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4F19FF-F48F-4033-94F7-A29300F9E2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364" y="2405232"/>
            <a:ext cx="2603696" cy="1738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F1D1AC-39D2-4CEC-8BA4-994B908188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536" y="3429000"/>
            <a:ext cx="2636977" cy="1760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09DC2A-BE66-4981-B0C1-273758D92D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724" y="4394682"/>
            <a:ext cx="2584336" cy="17254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68615D-1626-4D86-B504-5915195B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13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BF258B-053B-204B-97D1-0CB2AC1693CB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Mayfair Vertical Sliding Sash Windows</a:t>
            </a:r>
          </a:p>
        </p:txBody>
      </p:sp>
      <p:sp>
        <p:nvSpPr>
          <p:cNvPr id="10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8EEBA4D-EC53-0647-88D5-61533C3031F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0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871076" y="1917144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Hand crafted: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Run through horn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Deep bottom rail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Slim meeting rail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Unique Georgian 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7D40A-1578-42A2-8844-AD0ACE6F0E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943693"/>
            <a:ext cx="2219045" cy="3821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5BE9A6-1FA3-42A8-9C08-D08C3D1528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057" y="1943693"/>
            <a:ext cx="3923940" cy="36891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2F72-FFCC-4FBB-A3F1-9C49E255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14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08C59-82E0-1D4B-A92F-45C38D19D453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Mayfair Vertical Sliding Sash Windows</a:t>
            </a:r>
          </a:p>
        </p:txBody>
      </p:sp>
      <p:sp>
        <p:nvSpPr>
          <p:cNvPr id="13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54EE02E-F4A9-BC43-B15F-35498001F049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ooden bench in front of a building&#10;&#10;Description automatically generated">
            <a:extLst>
              <a:ext uri="{FF2B5EF4-FFF2-40B4-BE49-F238E27FC236}">
                <a16:creationId xmlns:a16="http://schemas.microsoft.com/office/drawing/2014/main" id="{1F8E9C6F-4C2F-463F-A6EB-BBA630895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414"/>
            <a:ext cx="12192000" cy="58415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0FF9C-9CB9-4350-94AA-A3D33488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15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A9101D-93D1-3E47-9115-B23CFE7B41F9}"/>
              </a:ext>
            </a:extLst>
          </p:cNvPr>
          <p:cNvSpPr txBox="1"/>
          <p:nvPr/>
        </p:nvSpPr>
        <p:spPr>
          <a:xfrm>
            <a:off x="143799" y="310491"/>
            <a:ext cx="519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uPVC Sliding Patio Doors 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D89F363-8F36-594B-8566-897DA0C414B3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5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3A87C8-03CA-4C3E-87C6-559A8A0D61F4}"/>
              </a:ext>
            </a:extLst>
          </p:cNvPr>
          <p:cNvSpPr txBox="1"/>
          <p:nvPr/>
        </p:nvSpPr>
        <p:spPr>
          <a:xfrm>
            <a:off x="952190" y="1634191"/>
            <a:ext cx="7756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Features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2, 3 or 4 pane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6 hook bi-directional locking system </a:t>
            </a:r>
          </a:p>
          <a:p>
            <a:r>
              <a:rPr lang="en-GB" sz="2400" dirty="0"/>
              <a:t>     with 3 star security cylinder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Hercules Self- Levelling Rollers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Chamfered or </a:t>
            </a:r>
            <a:r>
              <a:rPr lang="en-GB" sz="2400" dirty="0" err="1"/>
              <a:t>Ovolo</a:t>
            </a:r>
            <a:r>
              <a:rPr lang="en-GB" sz="2400" dirty="0"/>
              <a:t> system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Sliding leaf internally as standard (externally if required)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Sits on 95/150/180 </a:t>
            </a:r>
            <a:r>
              <a:rPr lang="en-GB" sz="2400" dirty="0" err="1"/>
              <a:t>cills</a:t>
            </a:r>
            <a:r>
              <a:rPr lang="en-GB" sz="2400" dirty="0"/>
              <a:t> (</a:t>
            </a:r>
            <a:r>
              <a:rPr lang="en-GB" sz="2000" dirty="0"/>
              <a:t>except low threshold</a:t>
            </a:r>
            <a:r>
              <a:rPr lang="en-GB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548058" y="1816050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800" dirty="0"/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0A3A83-3571-46FC-9A85-9989D197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D34E5-8D2F-AD4D-9D44-E5533D16C580}"/>
              </a:ext>
            </a:extLst>
          </p:cNvPr>
          <p:cNvSpPr txBox="1"/>
          <p:nvPr/>
        </p:nvSpPr>
        <p:spPr>
          <a:xfrm>
            <a:off x="143799" y="310491"/>
            <a:ext cx="519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uPVC Sliding Patio Doors </a:t>
            </a:r>
          </a:p>
        </p:txBody>
      </p:sp>
      <p:pic>
        <p:nvPicPr>
          <p:cNvPr id="7" name="Picture 6" descr="A house with a large window&#10;&#10;Description automatically generated">
            <a:extLst>
              <a:ext uri="{FF2B5EF4-FFF2-40B4-BE49-F238E27FC236}">
                <a16:creationId xmlns:a16="http://schemas.microsoft.com/office/drawing/2014/main" id="{E64A1300-C7A2-4700-8F2A-6904D6B25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122" y="2296035"/>
            <a:ext cx="4175958" cy="3131969"/>
          </a:xfrm>
          <a:prstGeom prst="rect">
            <a:avLst/>
          </a:prstGeom>
        </p:spPr>
      </p:pic>
      <p:sp>
        <p:nvSpPr>
          <p:cNvPr id="10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48AEEE7-2F33-3E46-9B44-9DF95F8110FD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614733" y="1690063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Dimensions: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2 pane width – min 1600mm : max 3000mm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3 pane width – min 2400mm : max 4000mm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4 pane width – min 3000mm : max 5000mm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Height – min 1600mm : 2400mm </a:t>
            </a:r>
            <a:r>
              <a:rPr lang="en-GB" sz="2000" dirty="0"/>
              <a:t>(standard threshold)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Height – min 1600mm : 2365mm </a:t>
            </a:r>
            <a:r>
              <a:rPr lang="en-GB" sz="2000" dirty="0"/>
              <a:t>(low threshold)</a:t>
            </a:r>
          </a:p>
          <a:p>
            <a:endParaRPr lang="en-GB" sz="2800" dirty="0"/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8" name="Picture 7" descr="A living room with a wood floor&#10;&#10;Description automatically generated">
            <a:extLst>
              <a:ext uri="{FF2B5EF4-FFF2-40B4-BE49-F238E27FC236}">
                <a16:creationId xmlns:a16="http://schemas.microsoft.com/office/drawing/2014/main" id="{9DE5670F-1E43-4D60-B135-9FD6D631DF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733" y="2446992"/>
            <a:ext cx="4664976" cy="329658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7826F-BD40-46DC-B68F-27BC450B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909CB7-39A8-3247-865C-15102EBFB5B4}"/>
              </a:ext>
            </a:extLst>
          </p:cNvPr>
          <p:cNvSpPr txBox="1"/>
          <p:nvPr/>
        </p:nvSpPr>
        <p:spPr>
          <a:xfrm>
            <a:off x="143799" y="310491"/>
            <a:ext cx="519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uPVC Sliding Patio Doors 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774B973-2F0C-574D-850C-B37DBE0E49F5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3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988985" y="1823303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Hardware</a:t>
            </a:r>
          </a:p>
          <a:p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Vanguard handles, bespoke to KAT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  In Black, White, Grey, Satin, Chrome</a:t>
            </a:r>
          </a:p>
          <a:p>
            <a:r>
              <a:rPr lang="en-GB" sz="2400" dirty="0"/>
              <a:t>      or Gold</a:t>
            </a:r>
          </a:p>
          <a:p>
            <a:endParaRPr lang="en-GB" sz="2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10 year guarantee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8" name="Picture 2" descr="http://www.katuk.co.uk/images/handles_780x550_02.jpg">
            <a:extLst>
              <a:ext uri="{FF2B5EF4-FFF2-40B4-BE49-F238E27FC236}">
                <a16:creationId xmlns:a16="http://schemas.microsoft.com/office/drawing/2014/main" id="{32C56602-547B-43C2-8AF3-00590298D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985" y="2195172"/>
            <a:ext cx="4981748" cy="35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6B76E-A3DF-4EB4-B574-5527B3A7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18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324A6-9D39-A44D-9380-971C4F521706}"/>
              </a:ext>
            </a:extLst>
          </p:cNvPr>
          <p:cNvSpPr txBox="1"/>
          <p:nvPr/>
        </p:nvSpPr>
        <p:spPr>
          <a:xfrm>
            <a:off x="143799" y="310491"/>
            <a:ext cx="519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uPVC Sliding Patio Doors 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3153D11-B9F4-1545-8C5A-66E673844FFA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87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8FF7F1-1151-4BAB-8C4F-102C1564DD7C}"/>
              </a:ext>
            </a:extLst>
          </p:cNvPr>
          <p:cNvSpPr/>
          <p:nvPr/>
        </p:nvSpPr>
        <p:spPr>
          <a:xfrm>
            <a:off x="1211292" y="1991360"/>
            <a:ext cx="2818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Standard Colours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1C4FC-E09A-1941-B988-CB7CE69A0140}"/>
              </a:ext>
            </a:extLst>
          </p:cNvPr>
          <p:cNvSpPr txBox="1"/>
          <p:nvPr/>
        </p:nvSpPr>
        <p:spPr>
          <a:xfrm>
            <a:off x="143799" y="310491"/>
            <a:ext cx="519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uPVC Sliding Patio Doors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473D778-42D1-F646-ACB2-BF6EDD6D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7639"/>
            <a:ext cx="2743200" cy="365125"/>
          </a:xfrm>
        </p:spPr>
        <p:txBody>
          <a:bodyPr/>
          <a:lstStyle/>
          <a:p>
            <a:fld id="{E374A153-F130-4B91-8A32-2DA6F32FF693}" type="slidenum">
              <a:rPr lang="en-GB" smtClean="0"/>
              <a:t>19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F10EE8-F4E1-41EE-80A7-125B31580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786" y="2704360"/>
            <a:ext cx="968602" cy="831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62C4FC-6370-4402-93D3-BF7D92830C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40" y="2653307"/>
            <a:ext cx="7942580" cy="4013538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7D1B6A3-3F3E-3542-899D-CBB63952D15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7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F47689-84F3-114E-8D38-79660E07A2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5999"/>
            <a:ext cx="12192000" cy="5842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3A87C8-03CA-4C3E-87C6-559A8A0D61F4}"/>
              </a:ext>
            </a:extLst>
          </p:cNvPr>
          <p:cNvSpPr txBox="1"/>
          <p:nvPr/>
        </p:nvSpPr>
        <p:spPr>
          <a:xfrm>
            <a:off x="143799" y="368954"/>
            <a:ext cx="64331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1FD62-8CF8-4C4B-83D1-35794661F982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Vertical Sliding Sash Windows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E2FF607-B9E6-4C39-B86E-FF3879C1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A035013-2263-E64E-A97F-E0B6F9C5ACDF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7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480985" y="19436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7CBE1-D873-41EA-92FC-D6CEE35838A4}"/>
              </a:ext>
            </a:extLst>
          </p:cNvPr>
          <p:cNvSpPr/>
          <p:nvPr/>
        </p:nvSpPr>
        <p:spPr>
          <a:xfrm>
            <a:off x="814764" y="205196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58mm fully weathered threshold as standard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20mm low threshold: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400" dirty="0"/>
              <a:t>Part M compliant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400" dirty="0"/>
              <a:t>Cannot be used with a </a:t>
            </a:r>
            <a:r>
              <a:rPr lang="en-GB" sz="2400" dirty="0" err="1"/>
              <a:t>cill</a:t>
            </a:r>
            <a:endParaRPr lang="en-GB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2400" dirty="0"/>
              <a:t>Ramp is an optional extra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15mm Room divider suitable for internal use </a:t>
            </a:r>
          </a:p>
        </p:txBody>
      </p:sp>
      <p:pic>
        <p:nvPicPr>
          <p:cNvPr id="14" name="Picture 13" descr="A picture containing grass, building, floor&#10;&#10;Description automatically generated">
            <a:extLst>
              <a:ext uri="{FF2B5EF4-FFF2-40B4-BE49-F238E27FC236}">
                <a16:creationId xmlns:a16="http://schemas.microsoft.com/office/drawing/2014/main" id="{412E18C7-0BAD-4B21-B0DC-0E83DE8E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671" y="2375178"/>
            <a:ext cx="3985729" cy="28165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289C97-CFBD-4B1C-844C-21EBA18D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D6931D-2F6A-6440-94BC-D4DEE82A486F}"/>
              </a:ext>
            </a:extLst>
          </p:cNvPr>
          <p:cNvSpPr txBox="1"/>
          <p:nvPr/>
        </p:nvSpPr>
        <p:spPr>
          <a:xfrm>
            <a:off x="143799" y="310491"/>
            <a:ext cx="519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uPVC Sliding Patio Doors </a:t>
            </a:r>
          </a:p>
        </p:txBody>
      </p:sp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A4467C9-F2EC-5147-9759-7D4B308095D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9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823CA35D-5255-4AA0-A68F-D10CB4888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61"/>
          <a:stretch/>
        </p:blipFill>
        <p:spPr>
          <a:xfrm>
            <a:off x="7255511" y="1004710"/>
            <a:ext cx="3532740" cy="5779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00684-CC7F-4B7A-B414-2E1556EB1902}"/>
              </a:ext>
            </a:extLst>
          </p:cNvPr>
          <p:cNvSpPr/>
          <p:nvPr/>
        </p:nvSpPr>
        <p:spPr>
          <a:xfrm>
            <a:off x="838200" y="1825704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Options:  </a:t>
            </a:r>
          </a:p>
          <a:p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PAS24 upgrade (internal slider only)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Meeting style security bolts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err="1"/>
              <a:t>Shootbolts</a:t>
            </a:r>
            <a:r>
              <a:rPr lang="en-GB" sz="2400" dirty="0"/>
              <a:t> - 8 hook lock on tall doors (2 or 3 pane only)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Welded or Kit form </a:t>
            </a:r>
            <a:r>
              <a:rPr lang="en-GB" sz="2400" dirty="0" err="1"/>
              <a:t>outerframe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41580-1696-4E7A-9C00-90F8E737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21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10304-6E00-9B48-9CF7-3FB45D0A6B46}"/>
              </a:ext>
            </a:extLst>
          </p:cNvPr>
          <p:cNvSpPr txBox="1"/>
          <p:nvPr/>
        </p:nvSpPr>
        <p:spPr>
          <a:xfrm>
            <a:off x="143799" y="310491"/>
            <a:ext cx="519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uPVC Sliding Patio Doors </a:t>
            </a:r>
          </a:p>
        </p:txBody>
      </p:sp>
      <p:sp>
        <p:nvSpPr>
          <p:cNvPr id="11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1106D8C-7453-774E-A459-73F33436CA66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96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2A999750-E4BF-4A53-9948-E5944BEB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372"/>
            <a:ext cx="12192002" cy="5848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02169-C875-43FB-B81B-E78AF803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22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9C782-B52F-A54D-B4E4-30B9206862A7}"/>
              </a:ext>
            </a:extLst>
          </p:cNvPr>
          <p:cNvSpPr txBox="1"/>
          <p:nvPr/>
        </p:nvSpPr>
        <p:spPr>
          <a:xfrm>
            <a:off x="143799" y="310491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Imagine uPVC Bifold Doors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9095B87-D5B6-3745-889D-3C93CE1FC2DF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5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B1CB59-9EDA-4DC0-B4E3-F81978356188}"/>
              </a:ext>
            </a:extLst>
          </p:cNvPr>
          <p:cNvSpPr/>
          <p:nvPr/>
        </p:nvSpPr>
        <p:spPr>
          <a:xfrm>
            <a:off x="772452" y="204529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From 2 to 7 panels in various configurations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Inward or outward opening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Multipoint locking system to master door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3 star diamond security cylinder lock with Kitemark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D Handle to intermediate doors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Chamfered or </a:t>
            </a:r>
            <a:r>
              <a:rPr lang="en-GB" sz="2400" dirty="0" err="1"/>
              <a:t>Ovolo</a:t>
            </a:r>
            <a:r>
              <a:rPr lang="en-GB" sz="2400" dirty="0"/>
              <a:t> beads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Maximum sash width 1000mm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Maximum door height 2213mm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28mm glazing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Sits on 85/150/180 </a:t>
            </a:r>
            <a:r>
              <a:rPr lang="en-GB" sz="2400" dirty="0" err="1"/>
              <a:t>cills</a:t>
            </a:r>
            <a:r>
              <a:rPr lang="en-GB" sz="2400" dirty="0"/>
              <a:t> (except low threshold</a:t>
            </a:r>
            <a:r>
              <a:rPr lang="en-GB" sz="2000" dirty="0"/>
              <a:t>)</a:t>
            </a:r>
          </a:p>
        </p:txBody>
      </p:sp>
      <p:pic>
        <p:nvPicPr>
          <p:cNvPr id="6" name="Picture 5" descr="A view of a living room with a large window&#10;&#10;Description automatically generated">
            <a:extLst>
              <a:ext uri="{FF2B5EF4-FFF2-40B4-BE49-F238E27FC236}">
                <a16:creationId xmlns:a16="http://schemas.microsoft.com/office/drawing/2014/main" id="{C2B683AD-9887-40B2-AE91-D472DF9DA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90" y="2185382"/>
            <a:ext cx="4574735" cy="32328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F9A23-7575-484E-A6BD-F4F0C42B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D543F-2171-714B-A2EC-66840F79EF8D}"/>
              </a:ext>
            </a:extLst>
          </p:cNvPr>
          <p:cNvSpPr txBox="1"/>
          <p:nvPr/>
        </p:nvSpPr>
        <p:spPr>
          <a:xfrm>
            <a:off x="143799" y="310491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Imagine uPVC Bifold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473F16B-52E9-724D-B99F-73468AEEB7E6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2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C4270-48CC-40DC-9393-A1CE1648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D0C90-FD2D-4FFA-8105-EC9E057548D4}"/>
              </a:ext>
            </a:extLst>
          </p:cNvPr>
          <p:cNvSpPr txBox="1"/>
          <p:nvPr/>
        </p:nvSpPr>
        <p:spPr>
          <a:xfrm>
            <a:off x="1105361" y="1708328"/>
            <a:ext cx="2188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Standard Colours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CBE2C-3B22-EA40-A6A7-8670D6C3A776}"/>
              </a:ext>
            </a:extLst>
          </p:cNvPr>
          <p:cNvSpPr txBox="1"/>
          <p:nvPr/>
        </p:nvSpPr>
        <p:spPr>
          <a:xfrm>
            <a:off x="143799" y="310491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Imagine uPVC Bifold Doors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1C68B-F97B-46AA-B56A-D05AD828F4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654" y="2293835"/>
            <a:ext cx="7719060" cy="3900589"/>
          </a:xfrm>
          <a:prstGeom prst="rect">
            <a:avLst/>
          </a:prstGeom>
        </p:spPr>
      </p:pic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759717E-E783-E740-AA2E-02CB66CB3E0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0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BCF9CBB-BEA2-44FF-AD4D-912BED911EFD}"/>
              </a:ext>
            </a:extLst>
          </p:cNvPr>
          <p:cNvSpPr txBox="1"/>
          <p:nvPr/>
        </p:nvSpPr>
        <p:spPr>
          <a:xfrm flipH="1">
            <a:off x="987628" y="1860633"/>
            <a:ext cx="43518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Hardware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Cranked master handles available in White, Black, Gold or Chrome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Cranked intermediate handles available in White, Black, Gold or Chrome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 Handle in Black or White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002BD-860C-485D-AF8E-1906C178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25</a:t>
            </a:fld>
            <a:endParaRPr lang="en-GB"/>
          </a:p>
        </p:txBody>
      </p:sp>
      <p:pic>
        <p:nvPicPr>
          <p:cNvPr id="12" name="Picture 11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BE25F151-6DB4-490F-9B1E-3A1E99DA4C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977" y="1825073"/>
            <a:ext cx="3330178" cy="407454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914252-BED1-480A-989B-8B445EF60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535" y="3008055"/>
            <a:ext cx="4715375" cy="30539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7C78E1-D073-ED48-8159-A33F3CCF7E92}"/>
              </a:ext>
            </a:extLst>
          </p:cNvPr>
          <p:cNvSpPr txBox="1"/>
          <p:nvPr/>
        </p:nvSpPr>
        <p:spPr>
          <a:xfrm>
            <a:off x="143799" y="310491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Imagine uPVC Bifold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2E7F8A-B5EF-F344-836A-1314E0D74D4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28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B0EFD6-0EF1-4379-8B76-03DD78F3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10" y="4265528"/>
            <a:ext cx="4962525" cy="1609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338FA-0169-4F42-8142-8D8F74B33F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940" y="2211320"/>
            <a:ext cx="4641264" cy="1413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361BFF-69C3-42AF-BA8F-C8D5FA394DDB}"/>
              </a:ext>
            </a:extLst>
          </p:cNvPr>
          <p:cNvSpPr/>
          <p:nvPr/>
        </p:nvSpPr>
        <p:spPr>
          <a:xfrm>
            <a:off x="7432104" y="3624550"/>
            <a:ext cx="344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30mm Low threshold with 2 ramps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DC94D-F11F-4AEB-8231-0CCB5922C641}"/>
              </a:ext>
            </a:extLst>
          </p:cNvPr>
          <p:cNvSpPr/>
          <p:nvPr/>
        </p:nvSpPr>
        <p:spPr>
          <a:xfrm>
            <a:off x="7670566" y="5875253"/>
            <a:ext cx="336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30mm Low threshold with 1 ramp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9795E3-52C2-4587-BBA8-F71E9690B41A}"/>
              </a:ext>
            </a:extLst>
          </p:cNvPr>
          <p:cNvSpPr txBox="1"/>
          <p:nvPr/>
        </p:nvSpPr>
        <p:spPr>
          <a:xfrm>
            <a:off x="1139154" y="1837796"/>
            <a:ext cx="61323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Threshold Options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65mm fully weathered threshold as standard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30mm fully weathered low threshold	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Mobility ramps are available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15mm room divider (not weathered)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0CA146-136A-43C4-9938-8D518779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26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37E62-869E-5245-9969-2338327BBB77}"/>
              </a:ext>
            </a:extLst>
          </p:cNvPr>
          <p:cNvSpPr txBox="1"/>
          <p:nvPr/>
        </p:nvSpPr>
        <p:spPr>
          <a:xfrm>
            <a:off x="143799" y="310491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Imagine uPVC Bifold Doors</a:t>
            </a:r>
          </a:p>
        </p:txBody>
      </p:sp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7695020-10B3-0244-BC3C-D6CE302BB15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2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CB2950-9A1A-4D89-9F12-C9519BB06818}"/>
              </a:ext>
            </a:extLst>
          </p:cNvPr>
          <p:cNvSpPr txBox="1"/>
          <p:nvPr/>
        </p:nvSpPr>
        <p:spPr>
          <a:xfrm>
            <a:off x="1093600" y="1952535"/>
            <a:ext cx="3048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Glazing Beads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28mm Glazing Bead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Ovolo</a:t>
            </a:r>
            <a:r>
              <a:rPr lang="en-GB" sz="2400" dirty="0"/>
              <a:t> or Chamfered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D33BD-B385-4342-B9A3-B582B6B7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27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E76F4A-2C5D-4818-A0A5-172125F7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403" y="2331165"/>
            <a:ext cx="3533775" cy="3276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CFFA2C-49E2-A944-A840-6F6B15AE9C18}"/>
              </a:ext>
            </a:extLst>
          </p:cNvPr>
          <p:cNvSpPr txBox="1"/>
          <p:nvPr/>
        </p:nvSpPr>
        <p:spPr>
          <a:xfrm>
            <a:off x="143799" y="310491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Imagine uPVC Bifold Doors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8008C9B-8E95-5749-8894-EF0A9063B0C4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9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C87D95-9D10-4436-B9A5-764AF64F1E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4" y="3928662"/>
            <a:ext cx="4075213" cy="259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8D7E0-6BE9-4AA7-A1DE-40091BC749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31" y="2108438"/>
            <a:ext cx="7300231" cy="2192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D2643-3415-4B11-91AD-75B7DC5CCE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489734"/>
            <a:ext cx="2602324" cy="51955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ECB4A-CB99-4CA3-9638-04F942D8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A02CD-8E7C-490D-9C85-843618ABB4BC}"/>
              </a:ext>
            </a:extLst>
          </p:cNvPr>
          <p:cNvSpPr txBox="1"/>
          <p:nvPr/>
        </p:nvSpPr>
        <p:spPr>
          <a:xfrm>
            <a:off x="1127760" y="1700002"/>
            <a:ext cx="3216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Section-through Drawings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2D15A-9F5E-6948-A48D-369898E6F051}"/>
              </a:ext>
            </a:extLst>
          </p:cNvPr>
          <p:cNvSpPr txBox="1"/>
          <p:nvPr/>
        </p:nvSpPr>
        <p:spPr>
          <a:xfrm>
            <a:off x="143799" y="310491"/>
            <a:ext cx="413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Imagine uPVC Bifold Doors</a:t>
            </a:r>
          </a:p>
        </p:txBody>
      </p:sp>
      <p:sp>
        <p:nvSpPr>
          <p:cNvPr id="13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9DBBB5C-F8EA-6443-A99C-5DF28AC4829F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07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C85AC3-E6B9-424A-9065-5C1054BAC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05840"/>
            <a:ext cx="12192001" cy="5852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78A26C-61AD-4A7C-94AF-FE006FA466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822" y="1289756"/>
            <a:ext cx="3804706" cy="12680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167C-54CD-425A-93D8-19ED063B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29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57F8F-ED5A-CC40-AB2C-BC4C72435BBC}"/>
              </a:ext>
            </a:extLst>
          </p:cNvPr>
          <p:cNvSpPr txBox="1"/>
          <p:nvPr/>
        </p:nvSpPr>
        <p:spPr>
          <a:xfrm>
            <a:off x="143799" y="310491"/>
            <a:ext cx="69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Knightsbridge uPVC Flush Casement Windows 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F755833-8668-D54A-9197-484E3196274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8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3A87C8-03CA-4C3E-87C6-559A8A0D61F4}"/>
              </a:ext>
            </a:extLst>
          </p:cNvPr>
          <p:cNvSpPr txBox="1"/>
          <p:nvPr/>
        </p:nvSpPr>
        <p:spPr>
          <a:xfrm>
            <a:off x="143799" y="368954"/>
            <a:ext cx="64331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5F23EC-9B58-4E0E-89FD-6D69ECCBDF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592" y="2089733"/>
            <a:ext cx="5659822" cy="37787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A0F2B6-00F2-43BB-AD13-2E5E52276028}"/>
              </a:ext>
            </a:extLst>
          </p:cNvPr>
          <p:cNvSpPr/>
          <p:nvPr/>
        </p:nvSpPr>
        <p:spPr>
          <a:xfrm>
            <a:off x="995502" y="192377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Features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Halo profile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Unique beautifully styled Cam Catch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Suited tilt latch knobs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Fully featured </a:t>
            </a:r>
            <a:r>
              <a:rPr lang="en-GB" sz="2400" dirty="0" err="1"/>
              <a:t>ovolo</a:t>
            </a:r>
            <a:r>
              <a:rPr lang="en-GB" sz="2400" dirty="0"/>
              <a:t> detail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133mm / 146mm deep frame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Up to 1600mm x 3000mm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U-Value 1.4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CD09B-401C-4555-AFB8-FD6D9F34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206D2B-0034-B945-9815-D747AC13F25E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Vertical Sliding Sash Windows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2109AB8-D8B2-5F4E-B73F-C57343429E4E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654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C22C8A-EBAC-4CA4-A5E8-21ED2A2A7EA7}"/>
              </a:ext>
            </a:extLst>
          </p:cNvPr>
          <p:cNvSpPr/>
          <p:nvPr/>
        </p:nvSpPr>
        <p:spPr>
          <a:xfrm>
            <a:off x="1209911" y="1595021"/>
            <a:ext cx="70928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Features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Fully mechanically jointed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Authentic alternative to timber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U-Value 1.4 W/m2K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Georgian bars available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Dummy sashes to non-openers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effectLst/>
            </a:endParaRPr>
          </a:p>
          <a:p>
            <a:r>
              <a:rPr lang="en-GB" sz="2400" b="1" dirty="0"/>
              <a:t>Optional</a:t>
            </a:r>
            <a:r>
              <a:rPr lang="en-GB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effectLst/>
              </a:rPr>
              <a:t>Floating mullion – no option for dummy sashes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F98DD8-E199-4E29-9826-E3D2DB34D2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1213463"/>
            <a:ext cx="2185025" cy="7282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16BE4-4274-495E-AC36-74EAAC30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92DBD-D9B7-4898-930D-46D006005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79457"/>
            <a:ext cx="4761905" cy="33650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E71218-38EE-7044-806B-FC2AA3FDA97F}"/>
              </a:ext>
            </a:extLst>
          </p:cNvPr>
          <p:cNvSpPr txBox="1"/>
          <p:nvPr/>
        </p:nvSpPr>
        <p:spPr>
          <a:xfrm>
            <a:off x="143799" y="310491"/>
            <a:ext cx="69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Knightsbridge uPVC Flush Casement Windows 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19ABB97-B5D4-0348-B5F7-8DD97E557343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83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F0D5C4-20E7-411F-A11D-A1AECDB32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2089448"/>
            <a:ext cx="5506197" cy="3891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B2201-50A0-4AC3-BEF7-64CA3878772B}"/>
              </a:ext>
            </a:extLst>
          </p:cNvPr>
          <p:cNvSpPr txBox="1"/>
          <p:nvPr/>
        </p:nvSpPr>
        <p:spPr>
          <a:xfrm>
            <a:off x="1119248" y="2072326"/>
            <a:ext cx="1893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Stock Colours 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6518DB-A922-48C6-BF7E-47EFF79F8D8F}"/>
              </a:ext>
            </a:extLst>
          </p:cNvPr>
          <p:cNvSpPr/>
          <p:nvPr/>
        </p:nvSpPr>
        <p:spPr>
          <a:xfrm>
            <a:off x="825328" y="286432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7 Woodgrain finishes externally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White Woodgrain finish internally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r>
              <a:rPr lang="en-GB" sz="2400" b="1" dirty="0"/>
              <a:t>     Optional: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Smooth White finish both sides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A1486A-8A2F-4AA3-881B-5B9BC43B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31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CF6E24-4313-9044-9FCE-C86AB7A7C0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1213463"/>
            <a:ext cx="2185025" cy="728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B23014-BD5F-E242-8466-893C23E9DD64}"/>
              </a:ext>
            </a:extLst>
          </p:cNvPr>
          <p:cNvSpPr txBox="1"/>
          <p:nvPr/>
        </p:nvSpPr>
        <p:spPr>
          <a:xfrm>
            <a:off x="143799" y="310491"/>
            <a:ext cx="69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Knightsbridge uPVC Flush Casement Windows </a:t>
            </a:r>
          </a:p>
        </p:txBody>
      </p:sp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1CD4236-23E1-954C-8C8C-BE4E4F84F1BC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520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D8E941-10FB-48E1-AE11-92AF60BA7390}"/>
              </a:ext>
            </a:extLst>
          </p:cNvPr>
          <p:cNvSpPr txBox="1"/>
          <p:nvPr/>
        </p:nvSpPr>
        <p:spPr>
          <a:xfrm>
            <a:off x="1166842" y="2061537"/>
            <a:ext cx="464909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Hardware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Push button locking handle in </a:t>
            </a:r>
          </a:p>
          <a:p>
            <a:r>
              <a:rPr lang="en-GB" sz="2200" dirty="0"/>
              <a:t>     White, Chrome, Gold, Black, </a:t>
            </a:r>
          </a:p>
          <a:p>
            <a:r>
              <a:rPr lang="en-GB" sz="2200" dirty="0"/>
              <a:t>     Antique Black or Graphite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Tear Drop and Monkey Tail handle</a:t>
            </a:r>
          </a:p>
          <a:p>
            <a:r>
              <a:rPr lang="en-GB" sz="2200" dirty="0"/>
              <a:t>      in Chrome, Antique Black, Graphite </a:t>
            </a:r>
          </a:p>
          <a:p>
            <a:r>
              <a:rPr lang="en-GB" sz="2200" dirty="0"/>
              <a:t>      or Gold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15" name="Picture 14" descr="A glass door&#10;&#10;Description automatically generated">
            <a:extLst>
              <a:ext uri="{FF2B5EF4-FFF2-40B4-BE49-F238E27FC236}">
                <a16:creationId xmlns:a16="http://schemas.microsoft.com/office/drawing/2014/main" id="{CAE38C19-43F5-4418-8F92-A1475E52F1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020" y="2316539"/>
            <a:ext cx="5393521" cy="3597996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E5B3423-615F-4F0C-83F5-A71E1F08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32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A70C67-2246-5245-AEE9-25D0397F53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1213463"/>
            <a:ext cx="2185025" cy="7282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6F98BB-8450-D547-B9A7-4D39B49FF789}"/>
              </a:ext>
            </a:extLst>
          </p:cNvPr>
          <p:cNvSpPr txBox="1"/>
          <p:nvPr/>
        </p:nvSpPr>
        <p:spPr>
          <a:xfrm>
            <a:off x="143799" y="310491"/>
            <a:ext cx="69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Knightsbridge uPVC Flush Casement Windows 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3C27A3A-78A8-004C-BB72-0CD15146814E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4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080E48-AF9E-412E-89B0-B0F0EF4BE6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535" y="1388377"/>
            <a:ext cx="2928129" cy="5333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C8FD6-1178-4CA4-B2FB-996DB6ABAE15}"/>
              </a:ext>
            </a:extLst>
          </p:cNvPr>
          <p:cNvSpPr txBox="1"/>
          <p:nvPr/>
        </p:nvSpPr>
        <p:spPr>
          <a:xfrm>
            <a:off x="1284951" y="1595021"/>
            <a:ext cx="48717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Outerframe</a:t>
            </a:r>
            <a:r>
              <a:rPr lang="en-GB" sz="2400" b="1" dirty="0"/>
              <a:t> detail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Frame depth 70mm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Flush sash externally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Sculptured </a:t>
            </a:r>
            <a:r>
              <a:rPr lang="en-GB" sz="2400" dirty="0" err="1"/>
              <a:t>Ovolo</a:t>
            </a:r>
            <a:r>
              <a:rPr lang="en-GB" sz="2400" dirty="0"/>
              <a:t> finish internally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Maximum sizes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Side Hung  700mm x 1350mm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/>
              <a:t>Top Hung 1250mm x 1250mm  </a:t>
            </a:r>
          </a:p>
          <a:p>
            <a:endParaRPr lang="en-GB" sz="2400" dirty="0"/>
          </a:p>
          <a:p>
            <a:r>
              <a:rPr lang="en-GB" sz="2400" b="1" dirty="0"/>
              <a:t>Optional: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Chamfered finish internally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0268E4-1D14-49D8-8106-8B4F233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1577D-DF6A-3C46-B79F-C80B73520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1213463"/>
            <a:ext cx="2185025" cy="728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FF3E3-ACA1-AF4B-94F4-83B49F51B16A}"/>
              </a:ext>
            </a:extLst>
          </p:cNvPr>
          <p:cNvSpPr txBox="1"/>
          <p:nvPr/>
        </p:nvSpPr>
        <p:spPr>
          <a:xfrm>
            <a:off x="143799" y="310491"/>
            <a:ext cx="69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Knightsbridge uPVC Flush Casement Windows </a:t>
            </a:r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6E566EC-0FE9-5548-A0F9-5343612959EC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08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690D77-70EE-4E09-8A37-67E82401E1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44" y="1835983"/>
            <a:ext cx="5884213" cy="4629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13CC1D-7BAB-4FE4-A854-FE9EA840507C}"/>
              </a:ext>
            </a:extLst>
          </p:cNvPr>
          <p:cNvSpPr txBox="1"/>
          <p:nvPr/>
        </p:nvSpPr>
        <p:spPr>
          <a:xfrm>
            <a:off x="1246180" y="2120181"/>
            <a:ext cx="24115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/>
              <a:t>Cills</a:t>
            </a:r>
            <a:r>
              <a:rPr lang="en-GB" sz="2400" b="1" dirty="0"/>
              <a:t>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85mm Flat Bed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150mm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180mm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08E41C-7A3A-4A77-A6D4-EFC0A4A5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94EB6-8494-8A4B-9BDF-B668C802DD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1213463"/>
            <a:ext cx="2185025" cy="728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8FFB9A-A2F0-B04D-BEB3-DF09544D9509}"/>
              </a:ext>
            </a:extLst>
          </p:cNvPr>
          <p:cNvSpPr txBox="1"/>
          <p:nvPr/>
        </p:nvSpPr>
        <p:spPr>
          <a:xfrm>
            <a:off x="143799" y="310491"/>
            <a:ext cx="69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Knightsbridge uPVC Flush Casement Windows </a:t>
            </a:r>
          </a:p>
        </p:txBody>
      </p:sp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36C30FB-7FF2-E244-965F-24DCC0E5705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1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37F504B-2163-4FD3-A85C-6064562C0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223" y="2091600"/>
            <a:ext cx="2815848" cy="1787058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D3928A-ABCF-4FB7-A576-66D34E9BAD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223" y="3878658"/>
            <a:ext cx="2815848" cy="2199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4D2E2C-7985-4A7A-865B-DE2B7BD8A3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91"/>
          <a:stretch/>
        </p:blipFill>
        <p:spPr>
          <a:xfrm>
            <a:off x="9245795" y="2093944"/>
            <a:ext cx="2644519" cy="396058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757B2-F01B-455E-AE3C-3DDF7F14A4AF}"/>
              </a:ext>
            </a:extLst>
          </p:cNvPr>
          <p:cNvSpPr txBox="1"/>
          <p:nvPr/>
        </p:nvSpPr>
        <p:spPr>
          <a:xfrm>
            <a:off x="963867" y="1673154"/>
            <a:ext cx="495738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200" dirty="0"/>
          </a:p>
          <a:p>
            <a:r>
              <a:rPr lang="en-GB" sz="2200" b="1" dirty="0"/>
              <a:t>Security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Multi-point locking securing all 4 sides </a:t>
            </a:r>
          </a:p>
          <a:p>
            <a:r>
              <a:rPr lang="en-GB" sz="2200" dirty="0"/>
              <a:t>     of opening sash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200" dirty="0"/>
              <a:t>Fire escape/easy clean hinges fitted </a:t>
            </a:r>
          </a:p>
          <a:p>
            <a:r>
              <a:rPr lang="en-GB" sz="2200" dirty="0"/>
              <a:t>     to all side openers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8B849-400F-4608-A257-55B463D4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35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FE8F88-3F99-3B43-BE37-080750D537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1213463"/>
            <a:ext cx="2185025" cy="728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F48B59-C63C-3C43-A339-B0A0D954499E}"/>
              </a:ext>
            </a:extLst>
          </p:cNvPr>
          <p:cNvSpPr txBox="1"/>
          <p:nvPr/>
        </p:nvSpPr>
        <p:spPr>
          <a:xfrm>
            <a:off x="143799" y="310491"/>
            <a:ext cx="693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Knightsbridge uPVC Flush Casement Windows </a:t>
            </a:r>
          </a:p>
        </p:txBody>
      </p:sp>
      <p:sp>
        <p:nvSpPr>
          <p:cNvPr id="10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DC9EB51-63FF-2B4E-BB9D-BB1779C7585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02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A3A87C8-03CA-4C3E-87C6-559A8A0D61F4}"/>
              </a:ext>
            </a:extLst>
          </p:cNvPr>
          <p:cNvSpPr txBox="1"/>
          <p:nvPr/>
        </p:nvSpPr>
        <p:spPr>
          <a:xfrm>
            <a:off x="143799" y="368954"/>
            <a:ext cx="64331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1FD62-8CF8-4C4B-83D1-35794661F982}"/>
              </a:ext>
            </a:extLst>
          </p:cNvPr>
          <p:cNvSpPr txBox="1"/>
          <p:nvPr/>
        </p:nvSpPr>
        <p:spPr>
          <a:xfrm>
            <a:off x="143799" y="310491"/>
            <a:ext cx="458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KAT uPVC Doors and Windows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E2FF607-B9E6-4C39-B86E-FF3879C1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36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A5C50-BCEB-441A-9255-4EC4A6133641}"/>
              </a:ext>
            </a:extLst>
          </p:cNvPr>
          <p:cNvSpPr txBox="1"/>
          <p:nvPr/>
        </p:nvSpPr>
        <p:spPr>
          <a:xfrm>
            <a:off x="8130404" y="1159952"/>
            <a:ext cx="96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SKIP TO:</a:t>
            </a:r>
          </a:p>
        </p:txBody>
      </p:sp>
      <p:sp>
        <p:nvSpPr>
          <p:cNvPr id="14" name="Rectangle 13">
            <a:hlinkClick r:id="rId2" action="ppaction://hlinksldjump"/>
            <a:extLst>
              <a:ext uri="{FF2B5EF4-FFF2-40B4-BE49-F238E27FC236}">
                <a16:creationId xmlns:a16="http://schemas.microsoft.com/office/drawing/2014/main" id="{101EA3D4-3317-FD40-A507-7C7126A1EE1B}"/>
              </a:ext>
            </a:extLst>
          </p:cNvPr>
          <p:cNvSpPr/>
          <p:nvPr/>
        </p:nvSpPr>
        <p:spPr>
          <a:xfrm>
            <a:off x="8142303" y="1634000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Elegance Box Sash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BB719F8F-D0FE-484C-8DD9-CF833A4F77DF}"/>
              </a:ext>
            </a:extLst>
          </p:cNvPr>
          <p:cNvSpPr/>
          <p:nvPr/>
        </p:nvSpPr>
        <p:spPr>
          <a:xfrm>
            <a:off x="8142303" y="267276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Mayfair Box Sash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A7F77490-A974-934F-9693-F1938F59C77F}"/>
              </a:ext>
            </a:extLst>
          </p:cNvPr>
          <p:cNvSpPr/>
          <p:nvPr/>
        </p:nvSpPr>
        <p:spPr>
          <a:xfrm>
            <a:off x="8142303" y="3698812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Sliding Patio Doors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7AC7D15E-D1F7-714E-98A9-F870E8040084}"/>
              </a:ext>
            </a:extLst>
          </p:cNvPr>
          <p:cNvSpPr/>
          <p:nvPr/>
        </p:nvSpPr>
        <p:spPr>
          <a:xfrm>
            <a:off x="8142303" y="4707259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Bifolding Door</a:t>
            </a:r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9687840D-91E8-CE4E-B3C1-2DE61DCC4AC9}"/>
              </a:ext>
            </a:extLst>
          </p:cNvPr>
          <p:cNvSpPr/>
          <p:nvPr/>
        </p:nvSpPr>
        <p:spPr>
          <a:xfrm>
            <a:off x="8142303" y="5715706"/>
            <a:ext cx="2761971" cy="860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Flush Casement Windows</a:t>
            </a:r>
            <a:endParaRPr lang="en-GB" b="1" u="sng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37092F-8713-4B1B-BE95-2B4150C0A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440" y="1883956"/>
            <a:ext cx="2889158" cy="2716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FA6E7-6DE9-453A-8777-15B01F6DF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214" y="1880632"/>
            <a:ext cx="3154181" cy="4100621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1F1FF34-D832-450F-8A04-301FFC6C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4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3C55F1-2791-9A4C-BAE7-0AB7312E833D}"/>
              </a:ext>
            </a:extLst>
          </p:cNvPr>
          <p:cNvSpPr/>
          <p:nvPr/>
        </p:nvSpPr>
        <p:spPr>
          <a:xfrm>
            <a:off x="782079" y="1880632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Optional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Deep bottom rail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Run through horn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Slim meeting rail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Unique and Authentic Georgian bar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PAS24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Fire escape egress hinges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Child restrictors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Stub </a:t>
            </a:r>
            <a:r>
              <a:rPr lang="en-GB" sz="2400" dirty="0" err="1"/>
              <a:t>Cill</a:t>
            </a:r>
            <a:r>
              <a:rPr lang="en-GB" sz="2400" dirty="0"/>
              <a:t> 85mm, 120mm, 160mm, 200mm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9E4B8-CCF2-8F49-A92F-C549C0A3B6FA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Vertical Sliding Sash Windows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1A55B6C-0CCA-A146-BFF4-7E1670F9B019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2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FF7F1-1151-4BAB-8C4F-102C1564DD7C}"/>
              </a:ext>
            </a:extLst>
          </p:cNvPr>
          <p:cNvSpPr/>
          <p:nvPr/>
        </p:nvSpPr>
        <p:spPr>
          <a:xfrm>
            <a:off x="865852" y="1564374"/>
            <a:ext cx="2818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Standard Colours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B99A5-6E96-4C16-9E15-D9C1ADFF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167D4-4DAE-034D-88A9-657CD392BF6D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Vertical Sliding Sash Windows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15228-EFFD-40C9-9A34-DA375E2565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520" y="2299531"/>
            <a:ext cx="7983220" cy="4034074"/>
          </a:xfrm>
          <a:prstGeom prst="rect">
            <a:avLst/>
          </a:prstGeom>
        </p:spPr>
      </p:pic>
      <p:sp>
        <p:nvSpPr>
          <p:cNvPr id="9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DF0AD51-D954-D44A-ACF3-FDF39BA03F52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4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41984-23B4-429F-9743-8A46CFDC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580" y="2082204"/>
            <a:ext cx="2486025" cy="357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9E970ED2-1975-4167-BC53-3CBDF3DA2CFD}"/>
              </a:ext>
            </a:extLst>
          </p:cNvPr>
          <p:cNvGrpSpPr>
            <a:grpSpLocks/>
          </p:cNvGrpSpPr>
          <p:nvPr/>
        </p:nvGrpSpPr>
        <p:grpSpPr bwMode="auto">
          <a:xfrm>
            <a:off x="8578056" y="2185382"/>
            <a:ext cx="2557462" cy="3309513"/>
            <a:chOff x="4059" y="2000"/>
            <a:chExt cx="1611" cy="1974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4D143F9D-DB95-4E9E-84DD-ACA3EDFD6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000"/>
              <a:ext cx="1205" cy="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039177B9-DF02-4EEA-81F9-7487960C4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8" y="2182"/>
              <a:ext cx="49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dirty="0"/>
                <a:t>Inside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A2F93F51-1D2F-4BC0-B630-C1BBBB611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9" y="2182"/>
              <a:ext cx="43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1400" dirty="0"/>
                <a:t>Outside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49A8ACA-74D7-441B-9EF6-E8D82A20C3D0}"/>
              </a:ext>
            </a:extLst>
          </p:cNvPr>
          <p:cNvSpPr/>
          <p:nvPr/>
        </p:nvSpPr>
        <p:spPr>
          <a:xfrm>
            <a:off x="767052" y="1868860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/>
              <a:t>Fire Egress option</a:t>
            </a:r>
          </a:p>
          <a:p>
            <a:endParaRPr lang="en-GB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Minimum width - 872mm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Minimum height – 1080mm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EBA1-EF29-4C81-92D6-12EBA40D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64E845-70B7-4C43-85BC-574EED265BB5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Vertical Sliding Sash Windows</a:t>
            </a:r>
          </a:p>
        </p:txBody>
      </p:sp>
      <p:sp>
        <p:nvSpPr>
          <p:cNvPr id="1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6DAD23-996D-904C-86BE-5258811656B0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8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00936-1750-4B59-AC10-17E7A9473971}"/>
              </a:ext>
            </a:extLst>
          </p:cNvPr>
          <p:cNvSpPr txBox="1"/>
          <p:nvPr/>
        </p:nvSpPr>
        <p:spPr>
          <a:xfrm>
            <a:off x="11890314" y="9070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1F5DF4-32E9-49DF-8D48-4AA25AF0E7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56" y="2405612"/>
            <a:ext cx="4908758" cy="4167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2" descr="Z:\VS\VS PICTURES\KAT Elegance VS\ELEGANCE WHITE FOIL GEORGIAN BAR.JPG">
            <a:extLst>
              <a:ext uri="{FF2B5EF4-FFF2-40B4-BE49-F238E27FC236}">
                <a16:creationId xmlns:a16="http://schemas.microsoft.com/office/drawing/2014/main" id="{5F4D283F-AAB4-43C2-B8AF-ECC2F34B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731704" y="2866825"/>
            <a:ext cx="4302794" cy="285714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A9B796-5137-422A-9754-9843B726D382}"/>
              </a:ext>
            </a:extLst>
          </p:cNvPr>
          <p:cNvSpPr/>
          <p:nvPr/>
        </p:nvSpPr>
        <p:spPr>
          <a:xfrm>
            <a:off x="334355" y="1620782"/>
            <a:ext cx="3091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Georgian Bar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599DE-A128-4560-BE23-7308E6A2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7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42D65-7B88-0D4D-81A2-7661FAA44C6E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Vertical Sliding Sash Windows</a:t>
            </a:r>
          </a:p>
        </p:txBody>
      </p:sp>
      <p:sp>
        <p:nvSpPr>
          <p:cNvPr id="8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C77B8A8-7F71-7442-939D-6AD8E42E08C7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0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691DA-1D1E-414E-9678-C0FFD9CB8422}"/>
              </a:ext>
            </a:extLst>
          </p:cNvPr>
          <p:cNvSpPr/>
          <p:nvPr/>
        </p:nvSpPr>
        <p:spPr>
          <a:xfrm>
            <a:off x="2423105" y="19237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A0F2B6-00F2-43BB-AD13-2E5E52276028}"/>
              </a:ext>
            </a:extLst>
          </p:cNvPr>
          <p:cNvSpPr/>
          <p:nvPr/>
        </p:nvSpPr>
        <p:spPr>
          <a:xfrm>
            <a:off x="821875" y="19971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Enhanced Security PAS24 Option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805B91-5831-4CF6-A46F-9D363B4B2EB2}"/>
              </a:ext>
            </a:extLst>
          </p:cNvPr>
          <p:cNvSpPr/>
          <p:nvPr/>
        </p:nvSpPr>
        <p:spPr>
          <a:xfrm>
            <a:off x="743001" y="24129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Capable of achieving PAS24 to comply with Document Q</a:t>
            </a:r>
          </a:p>
        </p:txBody>
      </p:sp>
      <p:pic>
        <p:nvPicPr>
          <p:cNvPr id="13" name="Picture 2" descr="Z:\VS\VS PICTURES\Technical Dwgs\Hardware\SBD BS7950 High Security Cam Catch.JPG">
            <a:extLst>
              <a:ext uri="{FF2B5EF4-FFF2-40B4-BE49-F238E27FC236}">
                <a16:creationId xmlns:a16="http://schemas.microsoft.com/office/drawing/2014/main" id="{D50A50C7-66D0-441A-9D5E-60EEC2B7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080" y="2747584"/>
            <a:ext cx="4853839" cy="32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94421B-CEF0-410A-8BC0-8284BAAD68C5}"/>
              </a:ext>
            </a:extLst>
          </p:cNvPr>
          <p:cNvSpPr/>
          <p:nvPr/>
        </p:nvSpPr>
        <p:spPr>
          <a:xfrm>
            <a:off x="743001" y="355194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Additional features to comply are: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Cam catches and Keeps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Tilt latches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Security block to top sash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Jamb packers to frame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Sash spacers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Changes to reinforcing specification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76D7AE-C96F-42F3-B546-2536A920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/>
              <a:t>8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68D27-6A9A-0E49-A7DA-1BFB379033B9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Elegance Vertical Sliding Sash Windows</a:t>
            </a:r>
          </a:p>
        </p:txBody>
      </p:sp>
      <p:sp>
        <p:nvSpPr>
          <p:cNvPr id="15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F634019-2A6F-D740-A8F7-F8AF20257F41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2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3D63EE-ABB1-8149-A10F-0B94105B32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6000"/>
            <a:ext cx="12192000" cy="584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60CF3-304C-4DB8-9111-5E8E5BC0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A153-F130-4B91-8A32-2DA6F32FF693}" type="slidenum">
              <a:rPr lang="en-GB" smtClean="0">
                <a:solidFill>
                  <a:schemeClr val="bg1"/>
                </a:solidFill>
              </a:rPr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C9EE1-6C04-974B-B601-92B097AAB460}"/>
              </a:ext>
            </a:extLst>
          </p:cNvPr>
          <p:cNvSpPr txBox="1"/>
          <p:nvPr/>
        </p:nvSpPr>
        <p:spPr>
          <a:xfrm>
            <a:off x="143799" y="310491"/>
            <a:ext cx="587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Mayfair Vertical Sliding Sash Windows</a:t>
            </a:r>
          </a:p>
        </p:txBody>
      </p:sp>
      <p:sp>
        <p:nvSpPr>
          <p:cNvPr id="6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79DACB7-5E2F-B142-942D-5988FBB33BC8}"/>
              </a:ext>
            </a:extLst>
          </p:cNvPr>
          <p:cNvSpPr/>
          <p:nvPr/>
        </p:nvSpPr>
        <p:spPr>
          <a:xfrm>
            <a:off x="11478260" y="6279411"/>
            <a:ext cx="477520" cy="48361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91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5834</TotalTime>
  <Words>906</Words>
  <Application>Microsoft Macintosh PowerPoint</Application>
  <PresentationFormat>Widescreen</PresentationFormat>
  <Paragraphs>332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</vt:lpstr>
      <vt:lpstr>Calibri</vt:lpstr>
      <vt:lpstr>Calibri Light</vt:lpstr>
      <vt:lpstr>Segoe UI Black</vt:lpstr>
      <vt:lpstr>Times New Roman</vt:lpstr>
      <vt:lpstr>Wingdings</vt:lpstr>
      <vt:lpstr>Office Theme</vt:lpstr>
      <vt:lpstr>4_Custom Design</vt:lpstr>
      <vt:lpstr>Custom Design</vt:lpstr>
      <vt:lpstr>5_Custom Design</vt:lpstr>
      <vt:lpstr>1_Custom Design</vt:lpstr>
      <vt:lpstr>6_Custom Design</vt:lpstr>
      <vt:lpstr>2_Custom Design</vt:lpstr>
      <vt:lpstr>7_Custom Design</vt:lpstr>
      <vt:lpstr>3_Custom Design</vt:lpstr>
      <vt:lpstr>8_Custom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Richards</dc:creator>
  <cp:lastModifiedBy>Will Stephan</cp:lastModifiedBy>
  <cp:revision>309</cp:revision>
  <dcterms:created xsi:type="dcterms:W3CDTF">2019-04-16T08:43:36Z</dcterms:created>
  <dcterms:modified xsi:type="dcterms:W3CDTF">2019-06-25T10:33:40Z</dcterms:modified>
</cp:coreProperties>
</file>