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672" r:id="rId3"/>
    <p:sldMasterId id="2147483732" r:id="rId4"/>
    <p:sldMasterId id="2147483684" r:id="rId5"/>
    <p:sldMasterId id="2147483744" r:id="rId6"/>
    <p:sldMasterId id="2147483696" r:id="rId7"/>
    <p:sldMasterId id="2147483756" r:id="rId8"/>
    <p:sldMasterId id="2147483708" r:id="rId9"/>
    <p:sldMasterId id="2147483768" r:id="rId10"/>
  </p:sldMasterIdLst>
  <p:notesMasterIdLst>
    <p:notesMasterId r:id="rId76"/>
  </p:notesMasterIdLst>
  <p:sldIdLst>
    <p:sldId id="379" r:id="rId11"/>
    <p:sldId id="519" r:id="rId12"/>
    <p:sldId id="365" r:id="rId13"/>
    <p:sldId id="368" r:id="rId14"/>
    <p:sldId id="370" r:id="rId15"/>
    <p:sldId id="367" r:id="rId16"/>
    <p:sldId id="372" r:id="rId17"/>
    <p:sldId id="373" r:id="rId18"/>
    <p:sldId id="515" r:id="rId19"/>
    <p:sldId id="375" r:id="rId20"/>
    <p:sldId id="374" r:id="rId21"/>
    <p:sldId id="376" r:id="rId22"/>
    <p:sldId id="377" r:id="rId23"/>
    <p:sldId id="380" r:id="rId24"/>
    <p:sldId id="383" r:id="rId25"/>
    <p:sldId id="384" r:id="rId26"/>
    <p:sldId id="381" r:id="rId27"/>
    <p:sldId id="393" r:id="rId28"/>
    <p:sldId id="382" r:id="rId29"/>
    <p:sldId id="395" r:id="rId30"/>
    <p:sldId id="387" r:id="rId31"/>
    <p:sldId id="389" r:id="rId32"/>
    <p:sldId id="388" r:id="rId33"/>
    <p:sldId id="396" r:id="rId34"/>
    <p:sldId id="397" r:id="rId35"/>
    <p:sldId id="398" r:id="rId36"/>
    <p:sldId id="427" r:id="rId37"/>
    <p:sldId id="428" r:id="rId38"/>
    <p:sldId id="491" r:id="rId39"/>
    <p:sldId id="426" r:id="rId40"/>
    <p:sldId id="430" r:id="rId41"/>
    <p:sldId id="429" r:id="rId42"/>
    <p:sldId id="504" r:id="rId43"/>
    <p:sldId id="516" r:id="rId44"/>
    <p:sldId id="507" r:id="rId45"/>
    <p:sldId id="511" r:id="rId46"/>
    <p:sldId id="508" r:id="rId47"/>
    <p:sldId id="425" r:id="rId48"/>
    <p:sldId id="394" r:id="rId49"/>
    <p:sldId id="500" r:id="rId50"/>
    <p:sldId id="401" r:id="rId51"/>
    <p:sldId id="390" r:id="rId52"/>
    <p:sldId id="402" r:id="rId53"/>
    <p:sldId id="405" r:id="rId54"/>
    <p:sldId id="404" r:id="rId55"/>
    <p:sldId id="407" r:id="rId56"/>
    <p:sldId id="517" r:id="rId57"/>
    <p:sldId id="502" r:id="rId58"/>
    <p:sldId id="501" r:id="rId59"/>
    <p:sldId id="400" r:id="rId60"/>
    <p:sldId id="411" r:id="rId61"/>
    <p:sldId id="518" r:id="rId62"/>
    <p:sldId id="413" r:id="rId63"/>
    <p:sldId id="412" r:id="rId64"/>
    <p:sldId id="415" r:id="rId65"/>
    <p:sldId id="414" r:id="rId66"/>
    <p:sldId id="418" r:id="rId67"/>
    <p:sldId id="416" r:id="rId68"/>
    <p:sldId id="417" r:id="rId69"/>
    <p:sldId id="419" r:id="rId70"/>
    <p:sldId id="422" r:id="rId71"/>
    <p:sldId id="420" r:id="rId72"/>
    <p:sldId id="424" r:id="rId73"/>
    <p:sldId id="423" r:id="rId74"/>
    <p:sldId id="52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6633"/>
    <a:srgbClr val="3F1C5A"/>
    <a:srgbClr val="692E96"/>
    <a:srgbClr val="4C216D"/>
    <a:srgbClr val="58267E"/>
    <a:srgbClr val="E8A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3741" autoAdjust="0"/>
  </p:normalViewPr>
  <p:slideViewPr>
    <p:cSldViewPr snapToGrid="0">
      <p:cViewPr varScale="1">
        <p:scale>
          <a:sx n="120" d="100"/>
          <a:sy n="12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622F-B97C-47CF-A4C1-FB8C76A8DB47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731A-436E-409C-AF4A-A0DD587B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0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731A-436E-409C-AF4A-A0DD587B6AF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9560-25F2-4E4D-B054-E953E381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5C260-2FDB-4931-A19E-3F5BE36A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C893E-7CDB-49CB-AA61-7C18742A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63CD-A23E-4B33-923B-42B07B9C3521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AC765-31A2-4D6B-8616-A8C38B0D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96805-0468-427B-BADA-A2345C56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9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34C2-AAB6-45E8-84D0-B5863E7A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EAB2E-2444-4372-85E5-BF443384F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E41C2-320A-458A-87BF-8386FE58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34E-5B23-4492-893D-5F84ED232650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F29C-C0B7-4B31-886E-B36F052D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6B5EE-8850-424F-A289-1978FBAE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10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B4A9-D313-AE47-91C5-7FA59CDA2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76099-C8E8-DF44-9852-9172AB5C5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EB193-702D-8947-B73F-4019FB2B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83FC8-E9EE-9B4B-A6AD-466D1E51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1BEB-5AC2-844C-AD63-9B2048B5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0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C963-BC01-EC46-889C-7BE961D2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BC7F-0C3C-494F-9D8B-5538788D1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F668-FA6A-774D-A9E8-DC64EA0E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7CF04-7213-684B-8191-B8292848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CF76-BC4E-DF49-B189-255ACE9A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67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A974-DCF3-2B4B-A964-F51E097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4D1D5-F405-0B4B-8352-80504F37C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3D11E-636A-4542-95C8-7A7BB2CE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FA369-079D-3746-BB30-C0F6CDF9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0864-DCDE-974A-987E-9C80CB07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93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89BA-A5A6-8F4F-8D7D-9892B856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0F4F-BFE2-DB49-8437-A369758C1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F1145-D047-674C-B313-06121F1BB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64A9-6ED8-084D-8F99-44D244D1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7C142-AECF-444F-A5D2-13D96AD0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C55F2-1E9A-2C45-A9D2-0DCCB250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08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E86C-005F-DC48-A6E4-66ED6231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D5553-93B1-954F-8FB2-182F658E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2CEF8-0F7D-EB48-BE65-A23FCE57B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14E58-2F30-8944-A30C-87F04BA76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ECDF6-B00D-E24D-ABAC-AD31A0D9D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3D1EB-45D9-6D41-919B-31F3B4C1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8BFA0-62BD-2D45-BDD2-B234661A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A0EF4-4239-7343-9685-D195E178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4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C3C7-5C7B-6042-9DC1-4ED29AD6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F29DA-862F-BE48-BFC4-52D8AB99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B39D8-9BB7-504B-A816-5B76C73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4873E-466B-764A-A5C6-03A51774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98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4777E-0B0A-124F-8B83-CA8F2DA7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558C4-99DA-AB4C-B326-AAD49057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B31EF-DAD7-9C43-9D3B-D8979588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10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F98B-2E3B-144B-A4EA-4C3B0774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1A5C7-6311-8E4B-9351-9A59BA0F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28B96-F85F-154D-920C-7FD3B2EF5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DDD5-44AD-2C45-9F59-EFF7A4B9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41141-6AD0-4141-9255-FCF1DD4D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13638-80A3-9545-8C4B-C6B0C414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308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6D3F-5834-604C-9980-EF152959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7C3F1-8245-4C4D-B8B6-2478F1549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B2D6A-9473-7B40-A2B4-9B8FA3F97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620E-C1BC-5046-8370-139255C1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C0B66-4292-DF42-9C9E-79DC35D9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903A-8163-DD4D-9535-D86B8D7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6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6B8D-65C4-1249-B7A9-6A593A84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D3989-0702-1041-A355-41A8EF245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734B-CCFA-F247-9F35-B660BD6B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EE4C-A0E6-1547-83F2-808F9ED1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39649-053B-5C42-A60D-D4592A81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0BF-091C-49BB-BCCF-7E509C35B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A22F4-8CD4-490B-87F7-C38781E6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3D416-1869-4703-A007-3F41A498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26E8-44FD-4F27-9CA1-36A6F57EB8F4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DB0B-0358-42CA-A146-4C1371ED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BCC7-A5D1-4714-86A8-BC3C6922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4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54F29-704C-2146-8832-9785F6E7C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D4516-AD80-E549-BCF8-919293D3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957F7-DBED-0A44-BA92-63381B08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90DBF-47DE-194B-A91C-433792B2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2813A-2BFC-A44D-B85A-831D622E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DA14-A627-E84F-96BD-307B7FDC9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1625C-1188-9942-9F18-ABB71A55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775A6-91B5-2E47-9E13-EC4D4CF6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0BEFA-DE87-5B40-9CDD-F23CD903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BBBF-CC5B-D641-A100-367B4CB8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AFC2-57E0-5248-92CF-F981558D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FD06-5B48-7B45-AB03-AF8EAD5A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FAF82-18DD-3142-96B2-EDA67F2A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B3B0-F663-8544-B92C-E1A66636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C66BC-D583-7F4B-950A-BA3DA0C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B82-7408-E249-9233-2139ECEB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3688B-2825-5940-95D7-7B33F8319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E4120-5C6E-C743-8AF5-14AA2E09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F3A74-A4DD-1445-BCC4-CEBFB7EA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B2E0D-8452-754D-BC3F-6A7807A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017E-2E89-C74E-9FF8-247358F9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E43B-ADF2-024A-B90F-077916EEA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D91A6-0092-B441-A1D1-12EB2FACE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FA32-0FDB-8E46-AD13-21272D97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5C871-19F9-2349-BFAE-FF3A707C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12D93-218C-CC4A-AA8A-A2980430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70E1-6CB1-7E48-B30F-24D94BBF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80CA6-A562-B041-8D65-20284E29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72783-1B58-DD4C-AEBA-987C2BB82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25546-AC51-2A41-8F95-D708FE054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F6B88-244E-2446-A721-EF88D4B21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9AAE-0696-7844-973A-B111A788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B2970-3E83-1B43-B1F2-CC9542CA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9EF5CA-103B-3E4E-9DF9-44CA6BE5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550B-8C17-E64A-B4C3-222FE4C9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E16A5-6A58-914C-ACB7-0FC7FC4F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94FB2-A58A-8A41-AA99-A6530F5C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9FC2-0E66-FB4F-B00B-1301C8A7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627BE-6349-E743-9780-0B5D8B9C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83C0F-9BEB-144E-8961-86AA4429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F8B87-137E-4A49-950E-5ACAFB4B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0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0FB8-DD59-3440-840A-A724FD52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F0EC-84A1-F84B-B3DA-03A1CE4D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DB245-544A-2B49-98F6-F28C96825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61DAD-3101-D74B-B71A-1820FD97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766A-1B59-2046-9194-DFF18FD1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631D-7541-9844-B23E-21D6F575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0F97-30DE-4E15-8D34-596729E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96E6-ACFF-4DEB-A864-7966B768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0FC2A-E9C7-4A2B-A207-C76A963C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93F0-7FC1-47A2-97B0-EC570605C3F5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1C426-FEDA-424C-A873-3C8BC45B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E830-4593-484E-B808-2BBA9118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7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260C-9713-9548-AAA6-E0BCAD80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18C6F-F2EE-E845-BC13-715AEFCA1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14FC6-267C-0B4D-B6E5-3A8E0540A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BAA6-6C8E-1545-80EF-10ACFA72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AF8BB-AF76-C045-A2F3-648396EF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D7B67-FC85-754E-B108-C3901907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46FE-1B3D-C645-A79F-11B60212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33B78-E672-7F4A-99BC-6824D1504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C2CE-EBDF-7146-AA11-F1200996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D08D-92E0-9D43-9B17-7DFCE3DD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3E47-C331-5648-89B0-0D2BDC8C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41D52-F8D0-E84A-9701-3B503C72A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6E88D-30B9-A942-B088-5281694BE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4550-D1BF-3342-B323-B619D7E9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FDADA-51DE-F646-9363-27F33DE0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D5E4-C82D-D44C-A608-06589E2F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0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3E9C-D717-9B49-ABA5-ED9295B17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43396-5538-654B-B289-09573ACA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FCCF-FD15-CC4F-AC91-C2BE2085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98B45-D825-2B4C-A8DE-D7834DAF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195F-81A7-6642-BA1D-933F2370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B09E-6D34-2E4C-9140-128D7F2E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35EF-CE09-2245-9885-F36672864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B2B3-32E3-E042-8D7A-BA45F773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C297-CE08-594E-ACF9-7468B7B7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9DE26-F317-234D-9D2C-05F92F6E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3B05-467A-B94F-87D2-89F253C7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DA58F-7CFA-BE4A-B721-AB23B5F7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962A-62E8-BF44-A276-14D5304F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9BCF0-D69B-7147-B10B-432A1385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C4763-BEFE-6F48-A810-FB38CBDA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0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13A6-1842-6D4F-A8B5-CDA0EFEC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474E-6085-9842-97D4-E75641AA1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D5C19-3559-E543-BE24-02D11BAA9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5783-C61C-4449-8694-5C478318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69688-19A3-B343-B7C4-BC451869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3A99-A4D9-1042-BCA4-8F129DF0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7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FEA-41FF-FD41-BED6-BB32CCC5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72D06-6D4F-EC43-AD09-71F6FEF2D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D3C4B-83E0-0A4B-8767-38A016C1D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1346-D377-D44C-A901-FF1CF88DB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B85D0-76EC-9D43-955F-4333FC990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DF514-31CB-E346-A180-FDF25FF0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89AA5-C9A6-EE47-88E6-BA28BF4E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F5307-2CB3-CC4B-A98C-A22A81DF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1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E93F-55E1-5242-AF3C-E3D0145F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6877B-76B0-5C48-8B27-E71E2FFD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6391B-CCE0-0744-AA49-C33229B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C3807-626D-9548-BD6B-28B8A768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1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F17AE-D37E-4F48-AF6A-373103AD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2BC70-098D-3D47-B51E-F44B9123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B8AF-3D24-B249-85AA-B1B2481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A036-5E27-44F5-BCFD-01C810EB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38E2-31A1-41A6-84E1-4EA4018C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766D-7F6A-4795-9533-57A3799B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A88A-0138-4E5F-8B3B-065854587D51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BCC69-1A58-4FC8-B5EF-EB24719A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09BA-69A8-4D97-A4F8-44CF5044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55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3E16-1F32-F743-BF75-ED5EB4B9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EB42-6BB2-344F-8019-5BC60169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B06E6-E805-5049-B137-09DCC8F6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E95B9-E5B6-6A4F-9429-6E2D83A0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30B44-F561-5D44-ABA2-921A2987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EE558-A9BE-E943-B66F-E7D7B555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3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01BE-06BA-2341-AA70-479A29B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6AD4E-02CC-0148-9596-5D3AC568E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BC3A-60A0-5042-81A7-FB4CA237F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88C12-28C1-8A41-8E5A-C99E625D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C37A6-7C30-6144-A3F0-0F777A1D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5A7EE-6762-AE4E-ADDA-93EADFD1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1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BAFE-0901-0F4C-BF01-63D30131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8561A-4794-BD4A-9093-E0F3C014A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8F928-154C-164F-BCB9-6D878D16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6571-BAB3-D049-876E-343BB789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DCE49-12C6-EC4F-B969-830DCD2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5AE79-114A-0A4D-BC73-A4ECA86A8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C296C-EF43-CA4B-87D7-CC5F0922D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D475-55FF-1F4F-8328-5FE65DC1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751A-CE32-A140-9A1B-23AC371F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10F7-814A-7044-B88B-5DEB6373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5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A950-49AF-C64B-AB9E-9933D68A3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DD498-15DF-5C43-9D25-1BBF4ADF8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3E7C-AACE-6F49-85A5-B1CF8CE6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91B4-AC5A-F843-A3EC-7A5BA716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9B39-44C6-7B47-92BF-5BE7B0DD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B15D-2076-5244-8000-84FBEF70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25C0-8824-C543-8B12-E3115000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76A86-B3FF-3F4D-9A49-1AAC5D96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A3A65-321A-134D-A781-C5233B57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A85A-8CFF-4942-BBAE-095E8236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9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1F32-3F30-5147-9B8F-75368A96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22ED9-7E64-2F42-9F76-67882B4D5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62424-1942-A24A-BAEC-49A00539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A174-5C8D-AF47-A248-070F2F5B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B407-DF18-B34E-842A-75543A56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6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7C8C-9423-3148-B958-8EED8FC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08BA-3204-DC4E-9263-A625C183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F6BBD-0C80-3941-BDC3-ECD769747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CBDD-C65E-8041-BC91-7F9A7F0E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1C19E-D07E-954F-A247-0D412B84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DDC5F-48DB-1042-B478-1F7302F8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0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2EAC-E4AE-434D-A3C2-0505998B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2348B-DEEA-464D-B150-1DDCC3E47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29810-3768-224F-9952-28BD7D5E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66679-EBAC-E84E-BE17-8BB8125D4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3F5B8-205B-4444-85D7-FE027319D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C1493-FF6D-DB4B-8830-DEDB72FC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EBA83-1D7A-0144-A6C4-A7AADB93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ED1E4-DD8D-5B49-A3C9-F0DFA4F5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60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FEE6-EC01-8041-8513-35E23660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BCFA8-57F9-CE43-8ACD-B06C43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6998F-2C32-3945-A38A-10D92484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CF548-6AA6-0948-A813-31DFFE33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176E-7A87-46C6-B1A5-0C474D85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0CE3-00F7-4BF0-B1E9-8130048FB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819A-7D60-4A3C-925D-88D45E6FB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9F25A-3780-40C5-9C89-9B38BD74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42E5-2BF8-4F7A-B7D1-1499C61573AC}" type="datetime1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48A55-5CC2-4DE1-B32A-5C8987DB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59171-F9EE-4118-9311-1C76F5FF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2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5CDDB-AB26-6240-A5B0-80D9353D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12BC4-E6BC-754D-9BD6-599100CD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B1293-DD0C-8C4D-ADB7-B8D5FBF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1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33EC-1E5A-7C43-A988-90373BF5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E752-2AFB-4243-8534-A78D714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6CC6D-A1DF-3D4B-A278-BEDF01CB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C8DC8-BE88-2C44-8352-5B3C82CB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814B-ADD4-A64D-8A17-7CB5E266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C1D1E-6D73-644B-AA6C-03A8AF38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7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F0F6-3CCD-0C4C-8439-142BDC3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E3088-04E2-934D-96FC-331314D94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6F3A-578E-A344-9DF3-9E50E659F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D9CFB-AA81-EB46-8E60-3F89DEF1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EDD6F-05F4-2849-887F-82EB7A7B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2D84C-5A5C-CD40-8E53-D49A339B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6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AC02-5639-9F40-8F6B-06A4CAB6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5A83D-CB7B-6E44-9F2A-EA504CAA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F712-0DAB-2B4B-89E8-DAC8992B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E364-1A70-6E40-81A6-E292C8D6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98A0-2B6E-1C4C-BDDD-104ED255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5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D3F12-F740-524C-95FB-ADE6BA394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4E75B-C236-A746-83F2-EDCB9A227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C7D4-19F0-3749-845A-444C8A26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BB0C-8384-454D-A6A1-7F03906F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F08F1-26BA-784B-B179-999BFBE5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1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85D9-0977-2444-9EB8-57C2C64AD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CBABC-26C0-C04C-8861-31DC0EE4F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8DBD-A767-404D-806B-4124CD7F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B1625-6FEE-9347-83EB-093E2C62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0B4C-6C12-9E49-8E00-55DF73C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1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8B41-56E0-5040-925C-AF8EDA6C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A72F-1055-7D4E-9509-210B3B62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D123-9D45-1B43-962F-E47F8EC3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2A7FD-7034-4B4B-9EAC-5934D0FC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5CEBB-AD29-F748-B384-EF9A831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0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CFA1-FEA1-CA4C-8839-C43F3C8F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90858-644B-EB4A-9000-DA5D6C6F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6C25-F6EB-5C46-881F-F5E9A9B7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464F-24B1-9540-A5BA-894C3310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B02E8-406B-6445-9DF7-F2543205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1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3DB3-8E43-454B-9396-F7405346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AB70-E158-9841-93A3-24DA705B9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63EC3-8F0D-C647-9C1B-D1852F3C8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F74ED-FACB-C848-AD79-DF808D0B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7FB0B-7B19-6541-9EBC-3193EE2B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81378-EC48-B249-A40C-C3160A78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3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17CA-4CB1-A346-ACC5-7750BB10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1047-521C-BD4F-B1E9-60BF74F3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20A14-F846-1249-8219-57DE900C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437EC-8FE0-4148-BC0F-FCA35FE1E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44FFF-EEEA-064B-AE3B-50CD1AF88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70C27-C6D1-C44D-B88C-1E506346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1D6F7-D7D7-984B-80BC-DC565D37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F7447-3B2E-1D44-A252-4494E427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4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609C-5777-497B-A9B2-9EDB773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B4FBB-C811-4182-AC62-A62519740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6AFE2-880C-4CCE-B482-0A682D01F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13562-20BB-4D6D-A1FA-7B41F50A0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1ABFD-2AE5-43F5-8B13-E29657F3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32BFA-C23B-4521-90E3-E69AEAFD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1F76-3F89-4C52-8EF1-E1CECFA666F6}" type="datetime1">
              <a:rPr lang="en-GB" smtClean="0"/>
              <a:t>25/06/2019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9DAD5-F8CA-416B-870F-B8E6BB55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5C78C-8F2F-43AE-8D42-9B0E46C8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86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4F2F-0D1F-8A49-9196-AE24417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C5C2F-8B5D-6C40-9E8C-86FC173D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2BB1A-2521-9746-8CE5-D2BF06B9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A54E7-871D-1B47-9FF3-CD1DB841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2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DF237-C8B4-8844-A230-41667C36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A3485-1D57-FC4B-BBF8-88D075DA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9D7C-5B69-DB4D-A214-7C6E8E6A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98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2CAA-2784-0E4E-9E9B-E86C4B7F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A536-C754-5A42-8B5E-3C470254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46E8A-CCDD-2E4B-95D6-8C1D37819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E69AB-348B-8842-8977-C4325B54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483E-4BAC-474A-B860-9179AB6A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2D9B6-D51D-0E43-9ADE-88189557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22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166F-48BB-444F-93B0-F8D5F61C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50167-0416-6D42-B9E0-77664573F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CA440-AC6B-1A44-97DC-813B65941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51E50-DA5D-0B41-BA29-880AD3F5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D8ABA-66D7-154C-A001-2577D85A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7783C-7836-014A-A3B3-4C56C0A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7141-98DD-9C4C-8CAE-E17318B0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5BB4B-F55B-4E4B-92A2-AFB03A6C7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2E9D-B138-864E-9029-43CE3C73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D6049-5D04-D84A-8CEF-EC6F214A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46CA5-2840-EA41-A502-840ECB35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35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AA516-FB43-E64F-A381-FCCA60221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85F4A-0373-6441-B4D1-34D175ECA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193A1-3FAA-6440-A7E6-97C68E75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9D178-DF46-8F44-9E39-8FAC4C20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2250-573F-D04A-A7F1-2775887D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8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E1D8-E4A3-004E-8CDB-A52F8BEE2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D32E4-653A-3249-8C8C-F28B8D770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73663-8C06-D447-89B8-AA358071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395C-A7A2-8B4D-96DB-019F259A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52D3-3783-4E49-9A69-48EFC2DB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8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1F46-59BE-9E49-A36F-A019E0D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B66E-96F9-C343-90B1-B2B133850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325B1-8B9B-B148-9672-0F38B29A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8B86E-236B-B743-B38F-3ADB66BF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10F8-0722-FC47-BD73-937CFBD4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6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757B-5F19-B24F-8127-A03C496F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513BE-3435-3C40-B371-9CADF9B34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DDC0-CA73-7542-8B6D-31836520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5DD2-C473-D545-A1BC-D30492FC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E2D1-5C66-714D-BD09-155E0CC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2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71DD-4EDD-2F49-AEC2-543367BF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50243-1F85-5540-9DE1-4B7081D25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92E28-6880-D54D-92F9-4A054B5D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57CC7-3289-6F4C-B631-37191E52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13DE0-5F8E-7745-93C1-AD305F2D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3FA17-31B5-8142-96D3-17D226AA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EBDF-32AD-4EAE-A81A-539B17F1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B00F6-7048-4833-86B4-A6BE356A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B20-9B7B-41D0-A705-1095ABB27519}" type="datetime1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79072-DC0C-4422-9544-00640FEB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60686-19C7-4189-8803-B32DF472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72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2986-A316-A341-9659-77077DF4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15855-C04C-F843-B5DA-3CF2664D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9E015-9A39-8B44-844C-5CF6D8159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2119F-3DE1-6F46-A578-1531BEB3E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EEA73-E3BA-8644-800C-F86EFC76C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8DDF8-DD34-104E-A18A-E0739FBE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D446-E4D4-724D-9DAF-3F872F01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F1091-70EB-914C-8E41-F84E2310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8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A674-2CAB-0741-B3D4-43C0B055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E9281-2FFE-9C46-93DE-2D728E6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072B-9716-9447-AC45-C058388F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FA0D5-DDCF-D441-8C0F-218E8E1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6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243B2-EFB1-B042-B1A2-56CD5D81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C4B16-147F-BB48-829B-BDF0F31C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652E-6072-1C47-A6BE-C595EE10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3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A3CB-B648-3B40-8101-5838063E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DFD0-3A79-AC4E-AC9F-CA9E9C1C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47B8-E26A-FE46-A122-08CD7E19A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4D50D-F1E6-794D-8FBE-8680FC12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061FE-03E6-B440-8520-8F95CD82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41A1C-4A5A-5B4E-A6F4-8672014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75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882-5CC0-5A44-9479-8AF87FF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90978-70AF-5444-AD24-47781A4E2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9F7BD-5CC1-8744-A1D2-45AD70F8E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C0BA0-E4CB-6842-80F5-AA8E4683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4B97A-A1B4-4F45-B804-C49A537F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EB616-07A9-3344-B137-034791A8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0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4742-2E69-094F-AEC2-019EAD05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7D4F2-18E3-D145-83C3-A4D8A3EB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9545-1343-7B47-A2EE-8B87B92D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3CD3-10E3-3E41-9155-644CF495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1139-217D-B24E-8050-7273064E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7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3F1EC-2E6E-8143-A4BB-E17E36C36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74CBB-2E78-AA4E-A719-6D439BCD9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17C1-3D57-4C4A-A101-3C2BA926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69577-7028-FA4C-A4B9-AF7F0564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110F1-CD15-2F4C-AEBC-3D329140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3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C74E-C85C-234D-868E-4DCA29A73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7968B-C393-4240-8FB6-0913EC1C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F7310-2837-5741-8B20-FCBFB655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C11E-151D-D044-A574-84DA7304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FE6D4-53C4-BF46-92D3-E3E29B5C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1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EB2F-46D1-F64D-AB02-BEF2A8EC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F930B-09CD-0B47-AC48-36A1E049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BF0F-CF03-F848-B35D-31FF4561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6550-85D4-7543-91BC-EFC6EE94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7D37-0B75-8F43-8F77-FFC2EA03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44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AE29-3A6B-7648-A885-1885F2DD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07388-E59C-F742-9BFC-9B1D8C2B3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0867B-1EB7-184B-8229-E2581CD5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17F11-2C94-F941-88EC-2EFBCF3E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62BA-A4BB-3C40-BCBA-34457DCD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CDF21-2E67-489A-99A4-9225984B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DF11-526F-44C3-9CED-54A5E639E7C3}" type="datetime1">
              <a:rPr lang="en-GB" smtClean="0"/>
              <a:t>25/06/2019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0BBCE-2089-42CB-A8FF-E53E27D9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B1B06-E504-4E0A-B38A-CF6EF8D1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48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12E4-C322-214F-89ED-51F98D63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3990-062A-D04E-A86C-E190D411D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CEE3D-5583-7345-947E-6929C603A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418C4-2341-B643-BE75-FD51AB73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42EFD-BC35-E646-BE2C-9E2CFCBE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369D4-4B5B-2F46-80E3-BE02B92C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8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8DFA-0E0D-E641-9448-B1859BC6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96C64-85F9-DE4D-88EF-F0B66F0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15527-335C-504A-8728-A5F484060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715E-2CBB-974F-B927-085E6C261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1E8A6-A842-254A-A685-D973BF915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A0F29-617B-D44B-A7D8-093F35F3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F1766-A7B9-F64B-9C5F-6E802B03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004D-01B3-D24C-ABAC-62935183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9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E39D-628A-714D-9BCB-FDD1BD9E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A12D8-18E5-6345-9EED-7F7303C6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AA1BE-779E-B446-A17D-7717DB6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7B504-33A2-B744-85E5-2506D7AB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0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17418-91E6-D44C-8BD6-9528D6CA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49C6D-AF9D-DB4A-860C-A66F275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D5E8C-4221-A240-8078-C614F479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7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181B-DEB6-7943-8850-C00925C5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B005-FAC8-7F4F-8A6B-2F78CD7D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E0C31-DF14-3F49-B343-904DCF406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956A4-7150-4A4F-ABB6-BC1A5E6B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A751A-9F1E-B04F-8AC6-AF5870CB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B6308-BF5F-1B42-921A-37946F8C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2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4956-F3AD-3846-9A58-BE69C824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492A0-B4B1-2E4C-BC29-A4C33EA9E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DD2D4-A867-7B48-AE56-CF6AEAABB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98CA2-4ACA-D745-9EEE-6FD270CB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7F26B-7808-6E4D-A112-2D67ECBF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FF417-2C3E-A949-AFEE-D3DE45A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5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CBE1-683D-6944-A891-E38BD2E5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F66F8-7C3B-8F43-8652-8F5CA6B89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991A-3093-AF4C-A53B-FDDEC003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76D5-36C2-3244-ABEF-E44E4177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50F33-BADD-4143-BE8F-EE6E151E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4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FB785-94DB-6548-A97A-3B4CFEF8A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FD05-5EE8-0A4C-B06B-CCB5051AD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9EB0-3C4B-BE41-9828-BB62B71B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E4143-8E47-2341-AB5B-B7259C83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94CC1-2FD4-4B49-90CF-8CDBA2AB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7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01F2-F66C-D746-B155-A664D4557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A87C4-7546-F046-9DF1-D3B012571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FA7A-4836-924F-BFBA-79403B1C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00E2C-40FB-9645-9ACE-E1B084F9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F5E1-5082-6E49-B814-7C9EBDE7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8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1AA-1995-734D-B3C2-86C3D907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25A6-191E-7145-B5A5-2C5A22CE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541AF-A6D7-A04B-B721-3414FA60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982EA-9F47-3840-9192-D0D3F69B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C824-F33D-744B-B254-725E4D53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CB65-8EFC-4142-8113-9D304328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4EF6-9A7B-4AAB-B1C9-077CFE53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3F913-026A-4C03-9E12-D9688A4B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AF98F-D2DE-4368-AD28-3696B715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4F33-2059-46C9-95BC-1936E64EADC0}" type="datetime1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6909D-41B0-4780-9D2C-EA60F45A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C4BB5-C91D-44C0-BD04-B7D74505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68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01B-E551-A14C-AC4E-2597D382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4450-3E14-3048-A1F1-A9BBEA25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3B5B-3B92-3541-A7AC-22E475F1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D3B2F-3E57-524A-BE54-DD498EE4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C6397-D6F1-004D-BC63-A28B8090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7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AA-2A7C-D748-BAE9-2A7303B3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8D06-9711-5C43-9CFE-88EF8EA5B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C11F6-B39C-2B4E-91AA-2591818CF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946F2-A862-804D-887A-04BA3A1C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E195F-D043-324F-A2E3-705607F2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C335C-F99B-F541-8808-0E6515F9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96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D3DA-9E96-494B-AB04-E85DD121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AE74-4E2E-2348-8E70-6FD279A3F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B018-EC67-C046-BEFB-A587F6B22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D6E66-F731-9645-B341-14DFB3F31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6B0CE-92C1-B24F-8903-435CB3027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C57EA-4708-D24E-A6A0-3FCAFB32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47475-0681-CE46-AF23-47A2AD55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F341F-4344-A348-B652-515A7361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1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29FF-85D8-A846-B395-11D48710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0D9A0-4227-C84B-8888-D6E56DE0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E783-42F2-944D-8EFB-546115FE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18A9A-55C8-C347-9359-AB90E08B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9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51BD0-AB59-8D4E-885D-44E223C6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B457E-510F-9D4E-8156-C4FB0044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A11E-AF5D-B443-960F-DF982BA7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7ABB-C881-2F4C-B798-5B367BA7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E05D-DD07-5149-BE27-BA1F190C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ACC73-F341-194B-81F2-A80156988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56851-BF3F-F445-8A9A-D9C1A3A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EEF22-C74F-FA44-8140-26F1E5D6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7BCE-C705-1C4B-B2BE-A7A57473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4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FCAC-6817-AE46-B39B-ED2FAAFB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A2AD-0B0A-5A47-BFAB-5612A9752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C7E00-1F8D-CC47-B67E-10E1A7190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5F8F-334B-304F-BBD8-C2BDDBDD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287FA-6EE2-E349-83F3-70BBE81E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84AD3-8C46-D64C-B0EE-2D7F226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16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962A-E354-FA44-A328-9A1773B9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B20E8-9304-D04E-BE39-EA82715CB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AB31-E611-6D4A-9032-C49D644A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F134-2EAD-FD42-AB64-78574592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D51D-E16A-1C4D-8183-BDF152DF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50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D9CA1-A843-6B4A-8745-9EAEF4F81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98940-8075-7542-A0DE-2A9EAFB9B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0A60-2D49-2C48-BF60-3A2CEA6D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60A4C-7EF6-6E42-BE8A-E4B5B888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DC9D-1B01-5749-A8BD-8E19AF97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4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DB84-C1B3-D642-BD77-A87477DD7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5E9AB-0A6A-9E43-A6BB-8068C134F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6D49-063E-0349-A06B-F5CBA1C1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E859A-3CA6-9B4A-98CE-CC5F0F80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7563-D8FA-A24D-A4A2-7481F470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4920-9172-4C8E-BC13-8C2170E7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1352A-8613-4BC2-A9AA-9EF859E0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C2132-6FA4-42FF-A1AA-45A01E515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0F30-7711-434F-AE85-ACEE9610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B58-0E8E-4E6F-8BB8-45D078297D6D}" type="datetime1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0036-5D18-470F-AD70-7EE91551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3CC96-CBF9-4EDE-BB51-F68B90A0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90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150-E922-2D44-B154-5B9586CF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5E6E-50BC-5445-8574-6D8281FD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4BBDC-3664-284A-8F21-1B50B2F7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0912-BC79-5A48-B3DB-F90066AE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F7AB-756A-6745-AD50-B90FBC44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09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D63E-2808-B041-8C32-769B39A5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4657F-B7C2-0649-B2A0-FD07C0390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50C5-33E0-7640-9C96-E5DAB9FD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509C-FB76-CE48-9545-951451C2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981B-C026-7E46-8DE6-1BF21FD8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2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9001-E80A-8B4C-8D33-F7FE7F3E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1B431-6072-1B4B-941A-D403CB2AB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7181B-32E0-E046-B32D-C2AD1E118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AF630-67BB-FD4A-90E7-284C9317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A34E2-C628-3347-877A-3CAD7BC0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6BD7C-4116-4646-A096-6BBDF641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00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68F7-0EA4-DE40-9352-2B7F5CC4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40793-AE5F-DB4A-B66C-AAD0A1B86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3BABA-CC62-FC4A-87F1-C6D61CF4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22E7D-1552-424B-8FEA-B2976034A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31FF6-A84C-3E49-8EC7-B9D0C84F6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89C87-5DF7-8841-A021-9C3AF966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A4069-466E-D546-BA06-14565336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2FBD7-CB08-524C-AFFF-81D4056F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38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64EB-2EDD-DF4B-830D-082D81CB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FB29A-6567-5F4A-BE0B-1A57DF60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7813D-910D-CA45-B7AD-4282CFFA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ADCB2-8370-354B-9AC5-2F18C5B1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22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536E1-0C73-A24F-8FFF-D7C87476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40C9B-4CD5-4344-BD27-AF2ED04D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00A6-087F-2D4A-98D8-D8EB99C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01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EC0B-46C5-7A48-A7EB-90B4D91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2A05B-A199-E542-99CF-0EA490F2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30D4-34DF-7F41-BC39-9E190243F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E5C22-EFDC-B34D-ADCC-F3935D697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32182-1839-3B47-9EFB-000B3C50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AA758-606E-FA4F-9C89-B1628595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6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441D-FB65-E14F-BB2C-1FBB7D36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356E1-05FA-2343-B506-D5FCA6922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8352E-36FA-B647-A539-7FE01B6A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21A5C-08AD-724D-BD6A-CF4D9F5D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EAB-5669-C141-A2CB-D6C60CDB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27DBF-17D2-4F46-BAE6-2AC5EBA7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8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7CC7-253D-524B-B587-BD9A31E5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98EF7-B954-F743-AD89-0CBA0F756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2224-A12E-BC4B-A37D-2424EB72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CF03D-7976-054F-B618-F33DBC3E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CA80-B439-9246-8424-AEDE8C9C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3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46FB7-C3B7-5D40-B8F5-441891D9C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6A473-E6BC-2A4C-AE60-57B8A76F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8D79F-3AD7-E54C-A519-E5402E3D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03E5-14C7-B742-B47F-DD95C4EE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9EE6-6834-6A4D-9993-4D755DA1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31920-9948-4088-9F0D-618A5F40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DE56-74DC-4875-B4D7-33D02872F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B8F10-CC1F-4D40-B862-D9403145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7EE7-F48F-4C69-AE52-D0637FB1A8D2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B52D-03C9-443A-AC2F-3A923A16D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7486C-BF11-4048-A4F6-D0E9C1E3D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01925-CCEA-9F41-A610-9E2848AF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4996F-EA08-554A-A4E0-A6271A3F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DA4A-CAE1-5A4C-AD2E-89EEA9740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7277-8FCA-3D4E-959F-F0B87D36A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CE0F6-2E3A-4048-97DA-7E8B03E51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1B79D-23FC-5747-84A7-3F27DAB9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EAC2F-1C1A-9E46-94F4-5E709F6B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122C8-531B-DF48-B6C7-4A0FCD60C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91A7-B1A0-884F-8196-B3AE99861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536-14E9-BA49-ACAF-B5AA56D6A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D8265-7C2A-9B45-85E0-025159D7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85122-69EB-5347-8629-437670F61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2D1C-1280-C04B-AD8E-D96A85F6B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A06CA-4C22-A044-B10F-861C31487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D0199-C2E0-0E4D-ABD4-3D84CA5D5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5D4BA-8100-8048-9B23-DFDA6EE4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AC9D8-BFD8-CA42-91D5-AD42AB5F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9C6E-9821-7C4D-892D-09E58B308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78F09-0EA4-844B-97AB-DF486D560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E365F-B47F-A046-A5A9-4D3D4F55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53E29-A79A-3D45-926F-1EEFEB89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DBF9C-7C32-2343-9847-219365F83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72689-A355-8841-A020-A54DD7D7F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19B3C-582D-F04E-8E37-EE586571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19BA-2961-8B45-90B0-7E4EDE9C7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DF8AE-60D0-4E4C-8C3A-4A82A3B2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58CDE-C8EC-BF41-A288-ACF1B19E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5C60-6AB2-C840-8459-B1015B6E8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05B2-C0FD-D744-ADB2-75284188D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1F935-085B-3E4D-810C-2C7CE633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338CE-9B0C-5447-BBB2-00E97D50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ABE6-ACA5-B747-8FEF-80C2B4EA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4605A-9EF7-274C-9497-676E65C75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D370-B8D7-6146-9485-89B5C89E1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25C9D-79FF-214E-9F79-C31D5606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E39EF-F071-B448-920E-04D60B31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F91C4-8681-3C49-A8AF-381088C80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DD29-30CF-9A42-B90E-B26B5D521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5B22D-A7B2-B64E-A3BF-7326C636C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169C-FF5B-8241-A294-268694EFC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CB116-76C1-594F-B5D4-3BD75D93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30A63-853F-C748-92D1-3926F22B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1BF77-A09D-654A-A5F0-EBF2DC09E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593F-A9E2-A949-A914-115B0546B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851B-B705-7647-8D8A-0B0ABD015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38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5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38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8D69A-3BD3-A643-A949-18DB70E04537}"/>
              </a:ext>
            </a:extLst>
          </p:cNvPr>
          <p:cNvSpPr txBox="1"/>
          <p:nvPr/>
        </p:nvSpPr>
        <p:spPr>
          <a:xfrm>
            <a:off x="143799" y="310491"/>
            <a:ext cx="5418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KAT Aluminium Doors and Windows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51FCA009-C98C-4C96-B54B-471E382AFC9B}"/>
              </a:ext>
            </a:extLst>
          </p:cNvPr>
          <p:cNvSpPr/>
          <p:nvPr/>
        </p:nvSpPr>
        <p:spPr>
          <a:xfrm>
            <a:off x="8142303" y="1654123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A7B7C892-748C-4047-B70E-E3DD2438028E}"/>
              </a:ext>
            </a:extLst>
          </p:cNvPr>
          <p:cNvSpPr/>
          <p:nvPr/>
        </p:nvSpPr>
        <p:spPr>
          <a:xfrm>
            <a:off x="8142303" y="267276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Sliding</a:t>
            </a:r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Doors 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BDCD6DB8-0C0F-4538-8CAD-DF6827BA03C5}"/>
              </a:ext>
            </a:extLst>
          </p:cNvPr>
          <p:cNvSpPr/>
          <p:nvPr/>
        </p:nvSpPr>
        <p:spPr>
          <a:xfrm>
            <a:off x="8142303" y="3698812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Bifolding</a:t>
            </a:r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Doors 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A54644B0-94BD-4373-9A62-FF29C7F77777}"/>
              </a:ext>
            </a:extLst>
          </p:cNvPr>
          <p:cNvSpPr/>
          <p:nvPr/>
        </p:nvSpPr>
        <p:spPr>
          <a:xfrm>
            <a:off x="8142303" y="4707259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Entrance Doors</a:t>
            </a:r>
          </a:p>
        </p:txBody>
      </p:sp>
      <p:sp>
        <p:nvSpPr>
          <p:cNvPr id="15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7D57052F-69C2-4BD5-92C8-144AD36DB1DC}"/>
              </a:ext>
            </a:extLst>
          </p:cNvPr>
          <p:cNvSpPr/>
          <p:nvPr/>
        </p:nvSpPr>
        <p:spPr>
          <a:xfrm>
            <a:off x="8142303" y="571570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Art Deco Doors and Windows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1D57E1-193F-4251-A4CF-E5009140BF3C}"/>
              </a:ext>
            </a:extLst>
          </p:cNvPr>
          <p:cNvSpPr/>
          <p:nvPr/>
        </p:nvSpPr>
        <p:spPr>
          <a:xfrm>
            <a:off x="8142303" y="1136459"/>
            <a:ext cx="994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3F1C5A"/>
                </a:solidFill>
              </a:rPr>
              <a:t>Skip To</a:t>
            </a:r>
            <a:r>
              <a:rPr lang="en-GB" b="1" dirty="0">
                <a:solidFill>
                  <a:srgbClr val="3F1C5A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331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219890" y="1530314"/>
            <a:ext cx="518026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r>
              <a:rPr lang="en-GB" sz="2400" b="1" dirty="0"/>
              <a:t>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Can meet PAS 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Fixed post and variable bay solutions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12608-BDA3-485D-B511-6C0E30981F1C}"/>
              </a:ext>
            </a:extLst>
          </p:cNvPr>
          <p:cNvSpPr txBox="1"/>
          <p:nvPr/>
        </p:nvSpPr>
        <p:spPr>
          <a:xfrm>
            <a:off x="5960777" y="1632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F1CDD-363E-1340-A306-A1C96D124A70}"/>
              </a:ext>
            </a:extLst>
          </p:cNvPr>
          <p:cNvSpPr txBox="1"/>
          <p:nvPr/>
        </p:nvSpPr>
        <p:spPr>
          <a:xfrm>
            <a:off x="143799" y="310491"/>
            <a:ext cx="450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Tilt Turn Windows</a:t>
            </a:r>
          </a:p>
        </p:txBody>
      </p:sp>
      <p:pic>
        <p:nvPicPr>
          <p:cNvPr id="6" name="Picture 5" descr="A picture containing indoor, wall, bathroom, window&#10;&#10;Description automatically generated">
            <a:extLst>
              <a:ext uri="{FF2B5EF4-FFF2-40B4-BE49-F238E27FC236}">
                <a16:creationId xmlns:a16="http://schemas.microsoft.com/office/drawing/2014/main" id="{9528E56F-6CEF-4673-818D-6F6B84549C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800" y="2002058"/>
            <a:ext cx="3157795" cy="4109720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B6FAED5-AD23-B347-BF02-9535EAC269FD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1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57886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Colours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Anthracite Grey in a luxurious Textura </a:t>
            </a:r>
          </a:p>
          <a:p>
            <a:r>
              <a:rPr lang="en-GB" sz="2200" dirty="0"/>
              <a:t>     finish from stock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 wide range of RAL colours in a Textura, Matt</a:t>
            </a:r>
          </a:p>
          <a:p>
            <a:r>
              <a:rPr lang="en-GB" sz="2200" dirty="0"/>
              <a:t>     or Gloss finish are available</a:t>
            </a:r>
          </a:p>
          <a:p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32D23F-E4A1-4FEE-9834-59F795AB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89" y="2607468"/>
            <a:ext cx="3543300" cy="2386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ACCF9A-433D-004B-9576-1FFA6326FF53}"/>
              </a:ext>
            </a:extLst>
          </p:cNvPr>
          <p:cNvSpPr txBox="1"/>
          <p:nvPr/>
        </p:nvSpPr>
        <p:spPr>
          <a:xfrm>
            <a:off x="143799" y="310491"/>
            <a:ext cx="450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Tilt Turn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001FBB2-4EEB-4646-9EFC-457CE4226D72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17633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Hardware 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Inox Silver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White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3AC6CC-A8F0-46B8-A820-D1B4C3AE6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628" y="1782810"/>
            <a:ext cx="3644953" cy="4115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87A075-6948-4A4D-BB5D-27BF7EC73A04}"/>
              </a:ext>
            </a:extLst>
          </p:cNvPr>
          <p:cNvSpPr txBox="1"/>
          <p:nvPr/>
        </p:nvSpPr>
        <p:spPr>
          <a:xfrm>
            <a:off x="143799" y="310491"/>
            <a:ext cx="450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Tilt Turn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A9D7779-FBD4-874F-8168-239455F2D84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3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7CD4C-BE12-43A8-BC76-C50432E7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0" y="3133027"/>
            <a:ext cx="7420927" cy="345948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3167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Section through drawings</a:t>
            </a:r>
            <a:endParaRPr lang="en-GB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4CDE8-7EFC-4623-9E1C-01C829A7E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28" y="1412241"/>
            <a:ext cx="4065222" cy="1566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CCA40-0984-B043-9A3C-E16C1DFDBEE7}"/>
              </a:ext>
            </a:extLst>
          </p:cNvPr>
          <p:cNvSpPr txBox="1"/>
          <p:nvPr/>
        </p:nvSpPr>
        <p:spPr>
          <a:xfrm>
            <a:off x="143799" y="310491"/>
            <a:ext cx="450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Tilt Turn Windows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2059970-5AD0-A943-98CE-00350065DE8D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5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C180B8-C31B-478E-B850-23E611267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160"/>
            <a:ext cx="12192000" cy="58318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14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A216442-4EC3-4C2A-A667-58D7131C1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2" y="6138042"/>
            <a:ext cx="2101910" cy="567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54393-3ED3-5745-A3FB-92F23B196C06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Inline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D8640-60B2-4D38-9628-47A20082B27C}"/>
              </a:ext>
            </a:extLst>
          </p:cNvPr>
          <p:cNvSpPr txBox="1"/>
          <p:nvPr/>
        </p:nvSpPr>
        <p:spPr>
          <a:xfrm>
            <a:off x="11273159" y="583184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AA4110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5A46956-7FDE-F948-A2EC-812E2D7E21BB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6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572B67-B254-4816-A025-F552F927C5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554" y="1786608"/>
            <a:ext cx="2908059" cy="4362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41513" y="1919926"/>
            <a:ext cx="703404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Features 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Sash widths up to 1.5m wide and 2.2m high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5 point enhanced security lock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Adjustable tandem rollers to ensure sashes run smoothly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Stainless steel wheels and tracks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87mm meeting style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28mm, 32mm or 36mm glazing 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15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0A634-824E-E847-BB49-2484E684397A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Inline Sliding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8841466-68F5-3749-96C8-2EF67A4383F5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8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026312" y="1673154"/>
            <a:ext cx="6660670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Hardware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Luxury cranked 400mm bar handle </a:t>
            </a:r>
          </a:p>
          <a:p>
            <a:r>
              <a:rPr lang="en-GB" sz="2200" dirty="0"/>
              <a:t>     internally and externally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Lever latch and escutcheon internally and externally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r>
              <a:rPr lang="en-GB" sz="2200" b="1" dirty="0"/>
              <a:t>Optional: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1000mm bar handle to replace 400mm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Finger pull externally with 400mm or 1000mm </a:t>
            </a:r>
          </a:p>
          <a:p>
            <a:r>
              <a:rPr lang="en-GB" sz="2200" dirty="0"/>
              <a:t>      handles internally 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No lever latch or escutcheon externally </a:t>
            </a:r>
          </a:p>
          <a:p>
            <a:r>
              <a:rPr lang="en-GB" sz="2200" b="1" dirty="0"/>
              <a:t> </a:t>
            </a:r>
          </a:p>
          <a:p>
            <a:endParaRPr lang="en-GB" sz="2200" b="1" dirty="0"/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16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7E4EFC-60D2-40BD-AB39-0947D95DB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890" y="2213524"/>
            <a:ext cx="2699390" cy="40490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6B5ECB-52DA-4D4F-934A-D2F29584E463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Inline Sliding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87AED88-9A0D-5C4F-BF6F-7FDA80B3DA19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5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52107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Colours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Anthracite Grey in a luxurious Textura </a:t>
            </a:r>
          </a:p>
          <a:p>
            <a:r>
              <a:rPr lang="en-GB" sz="2200" dirty="0"/>
              <a:t>     finish from stock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 wide range of RAL colours and finishes </a:t>
            </a:r>
          </a:p>
          <a:p>
            <a:r>
              <a:rPr lang="en-GB" sz="2200" dirty="0"/>
              <a:t>     are available</a:t>
            </a:r>
          </a:p>
          <a:p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32D23F-E4A1-4FEE-9834-59F795AB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89" y="2607468"/>
            <a:ext cx="3543300" cy="2386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1F5EB7-A733-6D4A-82F2-A6CE20017C16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Inline Sliding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6B5A94-D36B-1940-8865-729D4C0DE55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3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9AFA22-CEB1-42FC-A253-4225012A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74" y="3015596"/>
            <a:ext cx="8943975" cy="27908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3167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Section through drawings</a:t>
            </a: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19E74-4961-3E41-B6E9-B7BCFCC2AF2D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Inline Sliding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BA08C28-154A-EA43-847F-0CE9CFCE5DBC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2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246758" y="1508789"/>
            <a:ext cx="3504934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Features 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Twin track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Frame depth 113mm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196mm </a:t>
            </a:r>
            <a:r>
              <a:rPr lang="en-GB" sz="2000" dirty="0" err="1"/>
              <a:t>Cill</a:t>
            </a:r>
            <a:r>
              <a:rPr lang="en-GB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2, 3 or 4 pane options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Triple track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 Frame depth 175mm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249mm </a:t>
            </a:r>
            <a:r>
              <a:rPr lang="en-GB" sz="2000" dirty="0" err="1"/>
              <a:t>Cill</a:t>
            </a:r>
            <a:r>
              <a:rPr lang="en-GB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3 or 6 pane options</a:t>
            </a:r>
          </a:p>
          <a:p>
            <a:pPr lvl="1"/>
            <a:endParaRPr lang="en-GB" sz="2000" dirty="0"/>
          </a:p>
          <a:p>
            <a:r>
              <a:rPr lang="en-GB" sz="2000" b="1" dirty="0"/>
              <a:t>Optional  - </a:t>
            </a:r>
            <a:r>
              <a:rPr lang="en-GB" sz="2000" dirty="0"/>
              <a:t>Flush Floor Receptor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DC429-AF1D-4B1C-8254-F4ADA78A97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05" y="2643523"/>
            <a:ext cx="2319854" cy="1248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63B4AF-5CC3-4661-8B2A-3ECDA8ADC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059" y="2727374"/>
            <a:ext cx="3078384" cy="929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437F2A-6074-4B69-9A70-37491AE077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389" y="4343609"/>
            <a:ext cx="3586358" cy="9303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B76989-8CA7-9847-B8CC-BE95FA2EC6EE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Inline Sliding Doors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5A7484-E3DD-4686-81A9-4A24F51FA8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172" y="4316245"/>
            <a:ext cx="3586358" cy="10289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64A34D-845D-4628-87A4-74DDCE172B97}"/>
              </a:ext>
            </a:extLst>
          </p:cNvPr>
          <p:cNvSpPr/>
          <p:nvPr/>
        </p:nvSpPr>
        <p:spPr>
          <a:xfrm>
            <a:off x="7233920" y="4226560"/>
            <a:ext cx="762000" cy="117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EB126AC-996A-6941-A1D9-1EF72EA7F553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6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ouse with bushes in front of a brick building&#10;&#10;Description automatically generated">
            <a:extLst>
              <a:ext uri="{FF2B5EF4-FFF2-40B4-BE49-F238E27FC236}">
                <a16:creationId xmlns:a16="http://schemas.microsoft.com/office/drawing/2014/main" id="{E625F2C0-6517-4A25-B351-92CB2F5A4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7288"/>
            <a:ext cx="12192000" cy="5830711"/>
          </a:xfrm>
          <a:prstGeom prst="rect">
            <a:avLst/>
          </a:prstGeom>
        </p:spPr>
      </p:pic>
      <p:pic>
        <p:nvPicPr>
          <p:cNvPr id="14" name="Picture 13" descr="A house with bushes in front of a brick building&#10;&#10;Description automatically generated">
            <a:extLst>
              <a:ext uri="{FF2B5EF4-FFF2-40B4-BE49-F238E27FC236}">
                <a16:creationId xmlns:a16="http://schemas.microsoft.com/office/drawing/2014/main" id="{18AE6489-2D05-DD42-BFC8-822F63CCF5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7289"/>
            <a:ext cx="12192000" cy="58307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F65A90F-0D95-4774-AD7F-A0056B6E09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2" y="6127882"/>
            <a:ext cx="2101910" cy="567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28D69A-3BD3-A643-A949-18DB70E04537}"/>
              </a:ext>
            </a:extLst>
          </p:cNvPr>
          <p:cNvSpPr txBox="1"/>
          <p:nvPr/>
        </p:nvSpPr>
        <p:spPr>
          <a:xfrm>
            <a:off x="143799" y="310491"/>
            <a:ext cx="487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Casement Windows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39C9B7B-F7E0-5B4A-9E03-862F0A1CA13C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2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AD14B4-E942-4B76-880F-BB0F40D00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8572"/>
            <a:ext cx="12192000" cy="58394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20</a:t>
            </a:fld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7D606D9-AF96-4FB2-B18B-83E91891C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2" y="6127882"/>
            <a:ext cx="2101910" cy="5671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15E8AC-301B-0347-A475-124A8F594B78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Lift and Slide Doors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11566E-13CE-4BDF-8797-5614348CD032}"/>
              </a:ext>
            </a:extLst>
          </p:cNvPr>
          <p:cNvSpPr/>
          <p:nvPr/>
        </p:nvSpPr>
        <p:spPr>
          <a:xfrm>
            <a:off x="11286700" y="5943216"/>
            <a:ext cx="918841" cy="369332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AA4110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E47837F-2925-5A47-9C27-79748D4602C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40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B1C7F-4E4F-4A6E-A962-BFB069D7071E}"/>
              </a:ext>
            </a:extLst>
          </p:cNvPr>
          <p:cNvSpPr/>
          <p:nvPr/>
        </p:nvSpPr>
        <p:spPr>
          <a:xfrm>
            <a:off x="528319" y="1789588"/>
            <a:ext cx="64922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Door sashes span up to 3m wide and up to 2.6m high </a:t>
            </a:r>
            <a:r>
              <a:rPr lang="en-GB" dirty="0"/>
              <a:t>(subject to max sash weight 300kgs)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Stainless steel wheels and tracks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107mm meeting style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28mm, 32mm* or 36mm glazing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 err="1"/>
              <a:t>Cills</a:t>
            </a:r>
            <a:r>
              <a:rPr lang="en-GB" sz="2200" dirty="0"/>
              <a:t> and frame depth are the same for Inline</a:t>
            </a:r>
          </a:p>
          <a:p>
            <a:r>
              <a:rPr lang="en-GB" sz="2200" dirty="0"/>
              <a:t>     and Lift &amp; Slide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r>
              <a:rPr lang="en-GB" sz="2000" dirty="0"/>
              <a:t>*</a:t>
            </a:r>
            <a:r>
              <a:rPr lang="en-GB" sz="1600" dirty="0"/>
              <a:t>32mm triple glazing available if overall glass dimension is less than 2.4m</a:t>
            </a:r>
            <a:r>
              <a:rPr lang="en-GB" dirty="0"/>
              <a:t>²</a:t>
            </a:r>
          </a:p>
          <a:p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087E77-24ED-4BE4-8676-26F1D5127B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939" y="2446992"/>
            <a:ext cx="4479742" cy="2650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791A7-7BA2-DA49-B35F-4D9575B23DC1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Lift and Slide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DB4D7EB-C234-C247-AFD5-D193C02220F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3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875BB-4C13-44E8-B639-A0719F37EF89}"/>
              </a:ext>
            </a:extLst>
          </p:cNvPr>
          <p:cNvSpPr/>
          <p:nvPr/>
        </p:nvSpPr>
        <p:spPr>
          <a:xfrm>
            <a:off x="1197367" y="1612384"/>
            <a:ext cx="656084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r>
              <a:rPr lang="en-GB" sz="2200" b="1" dirty="0"/>
              <a:t>Hardware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250mm brushed steel Lift &amp; Slide handle to inside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Stainless steel track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Max sash weight 200kgs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r>
              <a:rPr lang="en-GB" sz="2200" b="1" dirty="0"/>
              <a:t>Optional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Brushed steel Lift &amp; Slide handle to outside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Finger pull to outside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B08E99-31A6-4059-AD29-6B36302F6E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193" y="1673154"/>
            <a:ext cx="808359" cy="4900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228B8F-77AE-EB4E-8A61-28560F15C6B1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Lift and Slide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C75016C-94DC-5D46-AD5B-0834BC9C279D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07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ECD4A-90B1-4C44-85AE-B7B061206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55" y="2821745"/>
            <a:ext cx="3543300" cy="2386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FCE3FA-4D27-4F6B-A196-B6681D86E96F}"/>
              </a:ext>
            </a:extLst>
          </p:cNvPr>
          <p:cNvSpPr/>
          <p:nvPr/>
        </p:nvSpPr>
        <p:spPr>
          <a:xfrm>
            <a:off x="755674" y="1875765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Colour Options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Anthracite Grey in a Textura finish from stock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Wide range of RAL colours and finishes available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0BE6E-F6EC-7B4A-931D-8BA77A97F733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Lift and Slide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C011286-75B5-3448-95D0-36062A695B4F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9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E25B5-4647-4B9B-B273-B4C6C79232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48" y="2131517"/>
            <a:ext cx="6389458" cy="386159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8C8DB-9C54-40F2-8D5B-94FA0F7A72EF}"/>
              </a:ext>
            </a:extLst>
          </p:cNvPr>
          <p:cNvSpPr txBox="1"/>
          <p:nvPr/>
        </p:nvSpPr>
        <p:spPr>
          <a:xfrm>
            <a:off x="1365454" y="1901993"/>
            <a:ext cx="2942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Opening Configurations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21A4F-A789-254D-848D-778EB4049FE8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Lift and Slide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4A22028-631A-7B4E-88B7-557E6B145209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12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3B884-2E8E-4176-BC45-8B20C65D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67" y="1924541"/>
            <a:ext cx="7553325" cy="42386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8C8DB-9C54-40F2-8D5B-94FA0F7A72EF}"/>
              </a:ext>
            </a:extLst>
          </p:cNvPr>
          <p:cNvSpPr txBox="1"/>
          <p:nvPr/>
        </p:nvSpPr>
        <p:spPr>
          <a:xfrm>
            <a:off x="1162254" y="1800393"/>
            <a:ext cx="1198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U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E457C-7DC2-B144-820D-52DC98A2E7DD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Lift and Slide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8031B47-F6EC-2D49-966B-CB06894A1E5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05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81202" y="1481287"/>
            <a:ext cx="349691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Features 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Twin track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Frame depth 113mm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196mm </a:t>
            </a:r>
            <a:r>
              <a:rPr lang="en-GB" sz="2000" dirty="0" err="1"/>
              <a:t>Cill</a:t>
            </a:r>
            <a:r>
              <a:rPr lang="en-GB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2, 3 or 4 pane options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Triple track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 Frame depth 175mm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249mm </a:t>
            </a:r>
            <a:r>
              <a:rPr lang="en-GB" sz="2000" dirty="0" err="1"/>
              <a:t>Cill</a:t>
            </a:r>
            <a:r>
              <a:rPr lang="en-GB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3 or 6 pane options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r>
              <a:rPr lang="en-GB" sz="2000" b="1" dirty="0"/>
              <a:t>Optional </a:t>
            </a:r>
            <a:r>
              <a:rPr lang="en-GB" sz="2000" dirty="0"/>
              <a:t>– Flush Floor Receptor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endParaRPr lang="en-GB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DC429-AF1D-4B1C-8254-F4ADA78A97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05" y="2643523"/>
            <a:ext cx="2319854" cy="1248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63B4AF-5CC3-4661-8B2A-3ECDA8ADC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059" y="2727374"/>
            <a:ext cx="3078384" cy="929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437F2A-6074-4B69-9A70-37491AE077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389" y="4343609"/>
            <a:ext cx="3586358" cy="9303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0A7A31-1745-924F-AF6F-49FE9EEEE2EE}"/>
              </a:ext>
            </a:extLst>
          </p:cNvPr>
          <p:cNvSpPr txBox="1"/>
          <p:nvPr/>
        </p:nvSpPr>
        <p:spPr>
          <a:xfrm>
            <a:off x="143799" y="310491"/>
            <a:ext cx="473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Lift and Slide Doors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BD7B67-F4AA-484D-9075-0281812DB8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172" y="4316245"/>
            <a:ext cx="3586358" cy="10289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B4AB4C-D143-4AB9-B514-BD4C323637A0}"/>
              </a:ext>
            </a:extLst>
          </p:cNvPr>
          <p:cNvSpPr/>
          <p:nvPr/>
        </p:nvSpPr>
        <p:spPr>
          <a:xfrm>
            <a:off x="7112000" y="4145280"/>
            <a:ext cx="944880" cy="19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FE83F95-E7A1-1E4B-96C7-55B52906C793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AB079AB1-ADBA-41FC-A1EC-1307B80B7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8572"/>
            <a:ext cx="12192000" cy="58394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27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05F27-BDBB-9141-9DDE-CAC6990D5304}"/>
              </a:ext>
            </a:extLst>
          </p:cNvPr>
          <p:cNvSpPr txBox="1"/>
          <p:nvPr/>
        </p:nvSpPr>
        <p:spPr>
          <a:xfrm>
            <a:off x="143799" y="310491"/>
            <a:ext cx="542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Super-Size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BAE64-81FD-4800-8EB1-1BE4283DE29B}"/>
              </a:ext>
            </a:extLst>
          </p:cNvPr>
          <p:cNvSpPr txBox="1"/>
          <p:nvPr/>
        </p:nvSpPr>
        <p:spPr>
          <a:xfrm>
            <a:off x="11148379" y="570992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AA3572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97A997C-6CB9-48A2-8B24-E85F9768C7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2" y="6138042"/>
            <a:ext cx="2101910" cy="567182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C5F2F71-6D66-EF49-B968-CEC316925E0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92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28</a:t>
            </a:fld>
            <a:endParaRPr lang="en-GB"/>
          </a:p>
        </p:txBody>
      </p:sp>
      <p:pic>
        <p:nvPicPr>
          <p:cNvPr id="9" name="Picture 8" descr="A large glass window&#10;&#10;Description automatically generated">
            <a:extLst>
              <a:ext uri="{FF2B5EF4-FFF2-40B4-BE49-F238E27FC236}">
                <a16:creationId xmlns:a16="http://schemas.microsoft.com/office/drawing/2014/main" id="{8B1C6B4B-6A1C-41D5-A5F0-BB5451BE81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060" y="2272109"/>
            <a:ext cx="4297624" cy="3312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23D3A-E28F-8D44-BB2E-600872554672}"/>
              </a:ext>
            </a:extLst>
          </p:cNvPr>
          <p:cNvSpPr txBox="1"/>
          <p:nvPr/>
        </p:nvSpPr>
        <p:spPr>
          <a:xfrm>
            <a:off x="143799" y="310491"/>
            <a:ext cx="542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Super-Size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84A8D-A95A-489E-9E57-5CCF1DA72326}"/>
              </a:ext>
            </a:extLst>
          </p:cNvPr>
          <p:cNvSpPr txBox="1"/>
          <p:nvPr/>
        </p:nvSpPr>
        <p:spPr>
          <a:xfrm>
            <a:off x="1027316" y="1899920"/>
            <a:ext cx="5861220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Features 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Door sashes up to 3m x 3m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Contemporary square bead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U Value 1.3 W/m2K with 28mm double glazing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100mm meeting style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Multi-point locking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42mm Standard fully weathered threshold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68A6701-BFB3-1141-999A-C7DC7A76E939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0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29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23584-3195-DB4E-83D2-46D819F1A08F}"/>
              </a:ext>
            </a:extLst>
          </p:cNvPr>
          <p:cNvSpPr txBox="1"/>
          <p:nvPr/>
        </p:nvSpPr>
        <p:spPr>
          <a:xfrm>
            <a:off x="143799" y="310491"/>
            <a:ext cx="542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Super-Size Sliding Doors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92620-9137-4AB3-AF44-BF87C44878BA}"/>
              </a:ext>
            </a:extLst>
          </p:cNvPr>
          <p:cNvSpPr txBox="1"/>
          <p:nvPr/>
        </p:nvSpPr>
        <p:spPr>
          <a:xfrm>
            <a:off x="1270000" y="2072640"/>
            <a:ext cx="421692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Colours 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Anthracite Grey in a luxurious </a:t>
            </a:r>
          </a:p>
          <a:p>
            <a:r>
              <a:rPr lang="en-GB" sz="2200" dirty="0"/>
              <a:t>    Textura finish from stock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A wide range of RAL colours and </a:t>
            </a:r>
          </a:p>
          <a:p>
            <a:r>
              <a:rPr lang="en-GB" sz="2200" dirty="0"/>
              <a:t>    finishes are available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7072A-D159-4CB1-8791-87F856FF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455" y="2821745"/>
            <a:ext cx="3543300" cy="2386013"/>
          </a:xfrm>
          <a:prstGeom prst="rect">
            <a:avLst/>
          </a:prstGeom>
        </p:spPr>
      </p:pic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6D66C01-06AC-064A-8A01-B204BA60115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7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821EA1-062C-46AC-8FF3-159614F192E6}"/>
              </a:ext>
            </a:extLst>
          </p:cNvPr>
          <p:cNvSpPr/>
          <p:nvPr/>
        </p:nvSpPr>
        <p:spPr>
          <a:xfrm>
            <a:off x="951170" y="1135548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sz="2200" b="1" dirty="0"/>
              <a:t>Features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72mm frame depth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Slim sight lines brick to glass – 88mm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Exclusive Hi-Reflex spacer bar thermal break technology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Maximum sizes: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200" dirty="0"/>
              <a:t>Top hung 1600mm x 1750mm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200" dirty="0"/>
              <a:t>Side hung  845mm x 1600mm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Window U-Value 1.4 with centre pane of 1.2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Externally beaded – square bead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</a:t>
            </a:fld>
            <a:endParaRPr lang="en-GB"/>
          </a:p>
        </p:txBody>
      </p:sp>
      <p:pic>
        <p:nvPicPr>
          <p:cNvPr id="23" name="Picture 22" descr="A building with a window&#10;&#10;Description automatically generated">
            <a:extLst>
              <a:ext uri="{FF2B5EF4-FFF2-40B4-BE49-F238E27FC236}">
                <a16:creationId xmlns:a16="http://schemas.microsoft.com/office/drawing/2014/main" id="{DBEC2024-8A9C-4113-A8AB-FFEE9581E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897" y="2552700"/>
            <a:ext cx="4030933" cy="28485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ABA340-FE84-C547-AE93-C9E0457AC061}"/>
              </a:ext>
            </a:extLst>
          </p:cNvPr>
          <p:cNvSpPr txBox="1"/>
          <p:nvPr/>
        </p:nvSpPr>
        <p:spPr>
          <a:xfrm>
            <a:off x="143799" y="310491"/>
            <a:ext cx="487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Casement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4FC1A74-06DF-7B4E-AC30-5CD594F86BEB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59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30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79BF1D-798B-0A48-8460-BDDAA81E82FC}"/>
              </a:ext>
            </a:extLst>
          </p:cNvPr>
          <p:cNvSpPr txBox="1"/>
          <p:nvPr/>
        </p:nvSpPr>
        <p:spPr>
          <a:xfrm>
            <a:off x="143799" y="310491"/>
            <a:ext cx="542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Super-Size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C5B64-4051-4DC5-8C36-51280B225160}"/>
              </a:ext>
            </a:extLst>
          </p:cNvPr>
          <p:cNvSpPr txBox="1"/>
          <p:nvPr/>
        </p:nvSpPr>
        <p:spPr>
          <a:xfrm>
            <a:off x="1148080" y="1828800"/>
            <a:ext cx="451598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Dimensions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Twin Track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164mm frame depth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190mm Stub </a:t>
            </a:r>
            <a:r>
              <a:rPr lang="en-GB" sz="2200" dirty="0" err="1"/>
              <a:t>Cill</a:t>
            </a:r>
            <a:r>
              <a:rPr lang="en-GB" sz="2200" dirty="0"/>
              <a:t> / 250mm </a:t>
            </a:r>
            <a:r>
              <a:rPr lang="en-GB" sz="2200" dirty="0" err="1"/>
              <a:t>Cill</a:t>
            </a:r>
            <a:r>
              <a:rPr lang="en-GB" sz="22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Triple Track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256mm frame depth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250mm Stub </a:t>
            </a:r>
            <a:r>
              <a:rPr lang="en-GB" sz="2200" dirty="0" err="1"/>
              <a:t>Cill</a:t>
            </a:r>
            <a:r>
              <a:rPr lang="en-GB" sz="2200" dirty="0"/>
              <a:t> / 290mm </a:t>
            </a:r>
            <a:r>
              <a:rPr lang="en-GB" sz="2200" dirty="0" err="1"/>
              <a:t>Cill</a:t>
            </a:r>
            <a:r>
              <a:rPr lang="en-GB" sz="22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pic>
        <p:nvPicPr>
          <p:cNvPr id="7" name="Picture 6" descr="A picture containing wooden, table, fence, outdoor&#10;&#10;Description automatically generated">
            <a:extLst>
              <a:ext uri="{FF2B5EF4-FFF2-40B4-BE49-F238E27FC236}">
                <a16:creationId xmlns:a16="http://schemas.microsoft.com/office/drawing/2014/main" id="{C98E182E-C6CA-4E77-8437-BBA5ADC74E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08420" y="2400300"/>
            <a:ext cx="4084320" cy="3063240"/>
          </a:xfrm>
          <a:prstGeom prst="rect">
            <a:avLst/>
          </a:prstGeom>
        </p:spPr>
      </p:pic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488A3C7-5707-964C-96CA-7F4058E14547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59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31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23584-3195-DB4E-83D2-46D819F1A08F}"/>
              </a:ext>
            </a:extLst>
          </p:cNvPr>
          <p:cNvSpPr txBox="1"/>
          <p:nvPr/>
        </p:nvSpPr>
        <p:spPr>
          <a:xfrm>
            <a:off x="143799" y="310491"/>
            <a:ext cx="542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Super-Size Sliding Doors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92620-9137-4AB3-AF44-BF87C44878BA}"/>
              </a:ext>
            </a:extLst>
          </p:cNvPr>
          <p:cNvSpPr txBox="1"/>
          <p:nvPr/>
        </p:nvSpPr>
        <p:spPr>
          <a:xfrm>
            <a:off x="1270000" y="2072640"/>
            <a:ext cx="321126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Opening configurations 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Twin Track, 2 or 3 panes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Triple Track 3 panes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BD750-CF99-40AD-B424-C7964252E8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01" y="2073930"/>
            <a:ext cx="6886174" cy="4161790"/>
          </a:xfrm>
          <a:prstGeom prst="rect">
            <a:avLst/>
          </a:prstGeom>
        </p:spPr>
      </p:pic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FD85C09-3C9A-294E-AD52-1C345A87C20B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18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1E04DF6D-3C22-4A58-BD90-07A8995D08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35345" y="2331827"/>
            <a:ext cx="4266914" cy="3200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9ABED0-DE5F-E445-B9CF-C56B5FA3AEEB}"/>
              </a:ext>
            </a:extLst>
          </p:cNvPr>
          <p:cNvSpPr txBox="1"/>
          <p:nvPr/>
        </p:nvSpPr>
        <p:spPr>
          <a:xfrm>
            <a:off x="143799" y="310491"/>
            <a:ext cx="5427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Super-Size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AA627-42CA-40ED-A348-5CCBE1F4B3E6}"/>
              </a:ext>
            </a:extLst>
          </p:cNvPr>
          <p:cNvSpPr txBox="1"/>
          <p:nvPr/>
        </p:nvSpPr>
        <p:spPr>
          <a:xfrm>
            <a:off x="1229360" y="1798463"/>
            <a:ext cx="514878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Hardware 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Handle is rotated 180</a:t>
            </a:r>
            <a:r>
              <a:rPr lang="en-GB" sz="2400" dirty="0"/>
              <a:t>° </a:t>
            </a:r>
            <a:r>
              <a:rPr lang="en-GB" sz="2200" dirty="0"/>
              <a:t>to open the doors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Brushed Stainless Lift &amp; Slide handle</a:t>
            </a:r>
          </a:p>
          <a:p>
            <a:r>
              <a:rPr lang="en-GB" sz="2200" dirty="0"/>
              <a:t>     internally and externally as standard</a:t>
            </a:r>
          </a:p>
          <a:p>
            <a:endParaRPr lang="en-GB" sz="2200" dirty="0"/>
          </a:p>
          <a:p>
            <a:r>
              <a:rPr lang="en-GB" sz="2200" b="1" dirty="0"/>
              <a:t>Optional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Lift &amp; Slide handle internally only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Finger pull externally to replace Lift &amp;</a:t>
            </a:r>
          </a:p>
          <a:p>
            <a:r>
              <a:rPr lang="en-GB" sz="2200" dirty="0"/>
              <a:t>     Slide handle 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32EAF75-E67B-AB47-A1E0-5AED43F577F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673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33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05F27-BDBB-9141-9DDE-CAC6990D5304}"/>
              </a:ext>
            </a:extLst>
          </p:cNvPr>
          <p:cNvSpPr txBox="1"/>
          <p:nvPr/>
        </p:nvSpPr>
        <p:spPr>
          <a:xfrm>
            <a:off x="143799" y="310491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Slim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D6292-582C-4D9A-8448-F4C570211A8A}"/>
              </a:ext>
            </a:extLst>
          </p:cNvPr>
          <p:cNvSpPr txBox="1"/>
          <p:nvPr/>
        </p:nvSpPr>
        <p:spPr>
          <a:xfrm>
            <a:off x="1219200" y="18104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A9A033D8-46D3-4F88-8CC0-32CAF849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35" y="2326640"/>
            <a:ext cx="5235945" cy="33121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7BF37B-67FB-473E-95F9-896F519B9E36}"/>
              </a:ext>
            </a:extLst>
          </p:cNvPr>
          <p:cNvSpPr/>
          <p:nvPr/>
        </p:nvSpPr>
        <p:spPr>
          <a:xfrm>
            <a:off x="0" y="1026160"/>
            <a:ext cx="12192000" cy="58318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F4F72A5B-1F21-4C8D-BADF-9F2305D7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38" y="1810464"/>
            <a:ext cx="6583923" cy="416486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B5674-F824-4EA9-9008-A23EE979DEE4}"/>
              </a:ext>
            </a:extLst>
          </p:cNvPr>
          <p:cNvSpPr txBox="1"/>
          <p:nvPr/>
        </p:nvSpPr>
        <p:spPr>
          <a:xfrm flipH="1">
            <a:off x="10713719" y="5773554"/>
            <a:ext cx="240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Visoglide</a:t>
            </a:r>
            <a:r>
              <a:rPr lang="en-GB" dirty="0">
                <a:solidFill>
                  <a:schemeClr val="bg1"/>
                </a:solidFill>
              </a:rPr>
              <a:t> plus</a:t>
            </a:r>
          </a:p>
        </p:txBody>
      </p:sp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E57E77A-DACB-DA48-90AE-76F3767F819D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058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34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05F27-BDBB-9141-9DDE-CAC6990D5304}"/>
              </a:ext>
            </a:extLst>
          </p:cNvPr>
          <p:cNvSpPr txBox="1"/>
          <p:nvPr/>
        </p:nvSpPr>
        <p:spPr>
          <a:xfrm>
            <a:off x="143799" y="310491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Slim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D6292-582C-4D9A-8448-F4C570211A8A}"/>
              </a:ext>
            </a:extLst>
          </p:cNvPr>
          <p:cNvSpPr txBox="1"/>
          <p:nvPr/>
        </p:nvSpPr>
        <p:spPr>
          <a:xfrm>
            <a:off x="1219200" y="1810464"/>
            <a:ext cx="5609484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Features 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Slim 35mm sightlines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Available as Inline Slider or Lift &amp; Slide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U Values from 1.6  W/m2k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28mm glazing as standard with square bead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2, 3 or 4 sash options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A9A033D8-46D3-4F88-8CC0-32CAF849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735" y="2326640"/>
            <a:ext cx="5235945" cy="3312160"/>
          </a:xfrm>
          <a:prstGeom prst="rect">
            <a:avLst/>
          </a:prstGeom>
        </p:spPr>
      </p:pic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99B7BA3-28F7-A548-891B-2FF4658DB63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9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BE6E1A-6A88-4C82-84EA-1CADF47E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0" y="2211070"/>
            <a:ext cx="5080000" cy="3594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35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05F27-BDBB-9141-9DDE-CAC6990D5304}"/>
              </a:ext>
            </a:extLst>
          </p:cNvPr>
          <p:cNvSpPr txBox="1"/>
          <p:nvPr/>
        </p:nvSpPr>
        <p:spPr>
          <a:xfrm>
            <a:off x="143799" y="310491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Slim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D6292-582C-4D9A-8448-F4C570211A8A}"/>
              </a:ext>
            </a:extLst>
          </p:cNvPr>
          <p:cNvSpPr txBox="1"/>
          <p:nvPr/>
        </p:nvSpPr>
        <p:spPr>
          <a:xfrm>
            <a:off x="1135856" y="1869440"/>
            <a:ext cx="650133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Colours and Hardware</a:t>
            </a:r>
            <a:endParaRPr lang="en-GB" sz="2200" dirty="0"/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Wide range of RAL colours and finishes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Off-set ‘D’ handle in Black, White or Silver</a:t>
            </a:r>
          </a:p>
          <a:p>
            <a:r>
              <a:rPr lang="en-GB" sz="2200" dirty="0"/>
              <a:t>    as standard.</a:t>
            </a:r>
          </a:p>
          <a:p>
            <a:r>
              <a:rPr lang="en-GB" sz="2200" dirty="0"/>
              <a:t>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Handles can be colour-matched to  the                        </a:t>
            </a:r>
          </a:p>
          <a:p>
            <a:r>
              <a:rPr lang="en-GB" sz="2200" dirty="0"/>
              <a:t>     door profile if requested.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FEE578-D4A7-B043-88A7-D908D1D4AA56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11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36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05F27-BDBB-9141-9DDE-CAC6990D5304}"/>
              </a:ext>
            </a:extLst>
          </p:cNvPr>
          <p:cNvSpPr txBox="1"/>
          <p:nvPr/>
        </p:nvSpPr>
        <p:spPr>
          <a:xfrm>
            <a:off x="143799" y="310491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Slim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D6292-582C-4D9A-8448-F4C570211A8A}"/>
              </a:ext>
            </a:extLst>
          </p:cNvPr>
          <p:cNvSpPr txBox="1"/>
          <p:nvPr/>
        </p:nvSpPr>
        <p:spPr>
          <a:xfrm>
            <a:off x="1219200" y="2011680"/>
            <a:ext cx="316721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Section through drawings</a:t>
            </a:r>
            <a:endParaRPr lang="en-GB" sz="2200" dirty="0"/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E6D51-33E2-40C8-81BD-9463CF1C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22" y="1047750"/>
            <a:ext cx="5433378" cy="5810250"/>
          </a:xfrm>
          <a:prstGeom prst="rect">
            <a:avLst/>
          </a:prstGeom>
        </p:spPr>
      </p:pic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2928DDC-9EE7-C340-BDA6-64DFC5B76B25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98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37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05F27-BDBB-9141-9DDE-CAC6990D5304}"/>
              </a:ext>
            </a:extLst>
          </p:cNvPr>
          <p:cNvSpPr txBox="1"/>
          <p:nvPr/>
        </p:nvSpPr>
        <p:spPr>
          <a:xfrm>
            <a:off x="143799" y="310491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Slim Sliding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D6292-582C-4D9A-8448-F4C570211A8A}"/>
              </a:ext>
            </a:extLst>
          </p:cNvPr>
          <p:cNvSpPr txBox="1"/>
          <p:nvPr/>
        </p:nvSpPr>
        <p:spPr>
          <a:xfrm>
            <a:off x="1127760" y="179832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200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96E684-B5D4-4670-96D0-99167546F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77683"/>
              </p:ext>
            </p:extLst>
          </p:nvPr>
        </p:nvGraphicFramePr>
        <p:xfrm>
          <a:off x="1127760" y="9032240"/>
          <a:ext cx="95504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1324">
                  <a:extLst>
                    <a:ext uri="{9D8B030D-6E8A-4147-A177-3AD203B41FA5}">
                      <a16:colId xmlns:a16="http://schemas.microsoft.com/office/drawing/2014/main" val="4094593456"/>
                    </a:ext>
                  </a:extLst>
                </a:gridCol>
                <a:gridCol w="4799076">
                  <a:extLst>
                    <a:ext uri="{9D8B030D-6E8A-4147-A177-3AD203B41FA5}">
                      <a16:colId xmlns:a16="http://schemas.microsoft.com/office/drawing/2014/main" val="1254045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2279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6869D60-F34B-4694-80A2-3D18B1A2E401}"/>
              </a:ext>
            </a:extLst>
          </p:cNvPr>
          <p:cNvSpPr/>
          <p:nvPr/>
        </p:nvSpPr>
        <p:spPr>
          <a:xfrm>
            <a:off x="1019081" y="2630150"/>
            <a:ext cx="4375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14B30B-E45D-4E66-9A37-A0B039B30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76713"/>
              </p:ext>
            </p:extLst>
          </p:nvPr>
        </p:nvGraphicFramePr>
        <p:xfrm>
          <a:off x="1320800" y="1920672"/>
          <a:ext cx="955040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1324">
                  <a:extLst>
                    <a:ext uri="{9D8B030D-6E8A-4147-A177-3AD203B41FA5}">
                      <a16:colId xmlns:a16="http://schemas.microsoft.com/office/drawing/2014/main" val="1343361468"/>
                    </a:ext>
                  </a:extLst>
                </a:gridCol>
                <a:gridCol w="4799076">
                  <a:extLst>
                    <a:ext uri="{9D8B030D-6E8A-4147-A177-3AD203B41FA5}">
                      <a16:colId xmlns:a16="http://schemas.microsoft.com/office/drawing/2014/main" val="1294130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u="sng" dirty="0">
                          <a:solidFill>
                            <a:schemeClr val="tx1"/>
                          </a:solidFill>
                        </a:rPr>
                        <a:t>Dimensions of Inline Sliding Doors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Max sash height:  2500mm </a:t>
                      </a:r>
                    </a:p>
                    <a:p>
                      <a:pPr marL="800100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Providing sashes are within max sash weight of 200kgs, there is no maximum width.</a:t>
                      </a:r>
                    </a:p>
                    <a:p>
                      <a:pPr marL="800100" lvl="1" indent="-342900">
                        <a:buFont typeface="Courier New" panose="02070309020205020404" pitchFamily="49" charset="0"/>
                        <a:buChar char="o"/>
                      </a:pP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Lock will have two locking points where sash is below 1400mm.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For PAS24:2012 the minimum height  is 1885mm.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i="0" u="sng" dirty="0">
                          <a:solidFill>
                            <a:schemeClr val="tx1"/>
                          </a:solidFill>
                        </a:rPr>
                        <a:t>Dimensions of Lift &amp; Slide Doors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Max sash width:  3294mm</a:t>
                      </a:r>
                    </a:p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Min sash height: 1718mm</a:t>
                      </a:r>
                    </a:p>
                    <a:p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Max sash height: 2500mm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200" b="0" dirty="0">
                          <a:solidFill>
                            <a:schemeClr val="tx1"/>
                          </a:solidFill>
                        </a:rPr>
                        <a:t>Max sash weight: 300kgs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926144"/>
                  </a:ext>
                </a:extLst>
              </a:tr>
            </a:tbl>
          </a:graphicData>
        </a:graphic>
      </p:graphicFrame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88766FF-9B62-1540-85F3-DB8030E12067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36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E8906BD2-53BA-4A7A-A9B0-A0634E4DC2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8572"/>
            <a:ext cx="12192000" cy="58394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38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7D606D9-AF96-4FB2-B18B-83E91891C1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2" y="6127882"/>
            <a:ext cx="2101910" cy="567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0692ED-4246-404F-884B-A07646523866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4CD13A6-6ED8-154C-AD3D-371E5EF0FD2B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7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E6D4D-CBA3-444A-9698-1E5F27E588A8}"/>
              </a:ext>
            </a:extLst>
          </p:cNvPr>
          <p:cNvSpPr/>
          <p:nvPr/>
        </p:nvSpPr>
        <p:spPr>
          <a:xfrm>
            <a:off x="924560" y="1733773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Features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From 1 to 7 panels in various configurations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Inward or outward opening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Standard fully weathered threshold 45mm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Low threshold option 24mm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3 star diamond security rated cylinder with Kitemark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PAS24:2016 enhanced security available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28mm Square glazing bead as standard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Sits on 104mm, 159mm and 199mm </a:t>
            </a:r>
            <a:r>
              <a:rPr lang="en-GB" sz="2200" dirty="0" err="1"/>
              <a:t>cills</a:t>
            </a:r>
            <a:endParaRPr lang="en-GB" sz="2200" dirty="0"/>
          </a:p>
        </p:txBody>
      </p:sp>
      <p:pic>
        <p:nvPicPr>
          <p:cNvPr id="7" name="Picture 6" descr="A large brick building&#10;&#10;Description automatically generated">
            <a:extLst>
              <a:ext uri="{FF2B5EF4-FFF2-40B4-BE49-F238E27FC236}">
                <a16:creationId xmlns:a16="http://schemas.microsoft.com/office/drawing/2014/main" id="{D052AA4C-6D79-4F99-9B34-D50DBB9784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103" y="2636991"/>
            <a:ext cx="4545337" cy="2956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D3D83-CD5F-4C4E-B27D-1ABE85EE9A9F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3BB5089-F832-7E4A-A247-3C913D97712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821EA1-062C-46AC-8FF3-159614F192E6}"/>
              </a:ext>
            </a:extLst>
          </p:cNvPr>
          <p:cNvSpPr/>
          <p:nvPr/>
        </p:nvSpPr>
        <p:spPr>
          <a:xfrm>
            <a:off x="1149383" y="1290316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200" b="1" dirty="0"/>
              <a:t>Options</a:t>
            </a:r>
          </a:p>
          <a:p>
            <a:endParaRPr lang="en-GB" sz="2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Shaped fixed frames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Windows can be side hung, top hung or fixed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Corner posts and bay solutions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28mm and 36mm Chamfered bead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32mm Square bead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Windows can be internally beaded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</a:t>
            </a:fld>
            <a:endParaRPr lang="en-GB"/>
          </a:p>
        </p:txBody>
      </p:sp>
      <p:pic>
        <p:nvPicPr>
          <p:cNvPr id="21" name="Picture 20" descr="A dining room table in front of a window&#10;&#10;Description automatically generated">
            <a:extLst>
              <a:ext uri="{FF2B5EF4-FFF2-40B4-BE49-F238E27FC236}">
                <a16:creationId xmlns:a16="http://schemas.microsoft.com/office/drawing/2014/main" id="{1051D982-A564-4545-B5A2-97FA0A157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55" y="2621284"/>
            <a:ext cx="4414385" cy="294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2E219B-554B-CE48-B57B-EF48DF645522}"/>
              </a:ext>
            </a:extLst>
          </p:cNvPr>
          <p:cNvSpPr txBox="1"/>
          <p:nvPr/>
        </p:nvSpPr>
        <p:spPr>
          <a:xfrm>
            <a:off x="143799" y="310491"/>
            <a:ext cx="487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Casement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7188E08-1949-1E44-99FD-05113636936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042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E6D4D-CBA3-444A-9698-1E5F27E588A8}"/>
              </a:ext>
            </a:extLst>
          </p:cNvPr>
          <p:cNvSpPr/>
          <p:nvPr/>
        </p:nvSpPr>
        <p:spPr>
          <a:xfrm>
            <a:off x="924560" y="1733773"/>
            <a:ext cx="5394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Colour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Anthracite Grey in a luxurious Textura finish from stock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Wide range of RAL colours and finishes are available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9CACFF-E907-402B-8CB4-DB4F1C50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2543991"/>
            <a:ext cx="3543300" cy="2386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9A8E5-1AFF-D945-B242-8B4D5BEDEAA6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0055E0B-AD4B-AF40-AC39-9EF0F49C060B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3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1640F-ED71-4FA4-9F4E-08630C25B97F}"/>
              </a:ext>
            </a:extLst>
          </p:cNvPr>
          <p:cNvSpPr/>
          <p:nvPr/>
        </p:nvSpPr>
        <p:spPr>
          <a:xfrm>
            <a:off x="1065113" y="1673154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200" b="1" dirty="0"/>
              <a:t>Hardware</a:t>
            </a:r>
          </a:p>
          <a:p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Master handles with design exclusive to KAT. Available in White, Grey, Black, Chrome, Gold and Brushed Steel, with a 10 year guarantee.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Locking intermediate lever handle available in White, Black, Chrome and Brushed Steel finish.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 Black ‘D’ handle </a:t>
            </a:r>
          </a:p>
          <a:p>
            <a:r>
              <a:rPr lang="en-GB" sz="2200" dirty="0"/>
              <a:t>     is also fitted to all Bifold Doors.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A9EA8C-C4B2-4FA8-AE5F-16AA0B0AA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588" y="3296716"/>
            <a:ext cx="2743200" cy="2382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8EFF1F-3E74-4486-8502-750CCF5BAA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243" y="4122307"/>
            <a:ext cx="979287" cy="1556418"/>
          </a:xfrm>
          <a:prstGeom prst="rect">
            <a:avLst/>
          </a:prstGeom>
        </p:spPr>
      </p:pic>
      <p:pic>
        <p:nvPicPr>
          <p:cNvPr id="12" name="Picture 2" descr="JPEG Image">
            <a:extLst>
              <a:ext uri="{FF2B5EF4-FFF2-40B4-BE49-F238E27FC236}">
                <a16:creationId xmlns:a16="http://schemas.microsoft.com/office/drawing/2014/main" id="{89E40CC2-0C6F-423E-A4C6-980E962C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997" y="2412511"/>
            <a:ext cx="2183205" cy="3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12CF3-F288-114B-B65F-CC38979A3AE6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4B9FAF1-3F56-A34E-A5B0-1E521F468EA5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84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35034-6E03-4A87-B9A7-C6C490C554BD}"/>
              </a:ext>
            </a:extLst>
          </p:cNvPr>
          <p:cNvSpPr txBox="1"/>
          <p:nvPr/>
        </p:nvSpPr>
        <p:spPr>
          <a:xfrm>
            <a:off x="1123551" y="1894274"/>
            <a:ext cx="3989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Configuration Options</a:t>
            </a:r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On styles marked with an #, there is no traffic door and doors can only be opened from inside the property.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09496-D392-4576-BCBE-BEE39684E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99" y="1930760"/>
            <a:ext cx="6575063" cy="414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99BEB6-E5D4-2444-B6CB-BCC48A50D4E1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D94B4C7-7157-1E4F-971B-D2FBF6DD52C3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5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4D4F9C-C8E6-426D-A7FD-74D94F599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04709"/>
              </p:ext>
            </p:extLst>
          </p:nvPr>
        </p:nvGraphicFramePr>
        <p:xfrm>
          <a:off x="5431213" y="2705725"/>
          <a:ext cx="6358773" cy="292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591">
                  <a:extLst>
                    <a:ext uri="{9D8B030D-6E8A-4147-A177-3AD203B41FA5}">
                      <a16:colId xmlns:a16="http://schemas.microsoft.com/office/drawing/2014/main" val="4003837108"/>
                    </a:ext>
                  </a:extLst>
                </a:gridCol>
                <a:gridCol w="2119591">
                  <a:extLst>
                    <a:ext uri="{9D8B030D-6E8A-4147-A177-3AD203B41FA5}">
                      <a16:colId xmlns:a16="http://schemas.microsoft.com/office/drawing/2014/main" val="1046056101"/>
                    </a:ext>
                  </a:extLst>
                </a:gridCol>
                <a:gridCol w="2119591">
                  <a:extLst>
                    <a:ext uri="{9D8B030D-6E8A-4147-A177-3AD203B41FA5}">
                      <a16:colId xmlns:a16="http://schemas.microsoft.com/office/drawing/2014/main" val="77935153"/>
                    </a:ext>
                  </a:extLst>
                </a:gridCol>
              </a:tblGrid>
              <a:tr h="4351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Maximum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Minimum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47224"/>
                  </a:ext>
                </a:extLst>
              </a:tr>
              <a:tr h="761522">
                <a:tc>
                  <a:txBody>
                    <a:bodyPr/>
                    <a:lstStyle/>
                    <a:p>
                      <a:r>
                        <a:rPr lang="en-GB" dirty="0"/>
                        <a:t>Height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2900mm depends on width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1800mm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71146"/>
                  </a:ext>
                </a:extLst>
              </a:tr>
              <a:tr h="761522">
                <a:tc>
                  <a:txBody>
                    <a:bodyPr/>
                    <a:lstStyle/>
                    <a:p>
                      <a:r>
                        <a:rPr lang="en-GB" dirty="0"/>
                        <a:t>Overall width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840mm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1400mm</a:t>
                      </a:r>
                      <a:r>
                        <a:rPr lang="en-GB" baseline="0" dirty="0"/>
                        <a:t> based on 2 panels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161836"/>
                  </a:ext>
                </a:extLst>
              </a:tr>
              <a:tr h="535031">
                <a:tc>
                  <a:txBody>
                    <a:bodyPr/>
                    <a:lstStyle/>
                    <a:p>
                      <a:r>
                        <a:rPr lang="en-GB" dirty="0"/>
                        <a:t>Panel width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1200mm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700mm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22970"/>
                  </a:ext>
                </a:extLst>
              </a:tr>
              <a:tr h="435155">
                <a:tc>
                  <a:txBody>
                    <a:bodyPr/>
                    <a:lstStyle/>
                    <a:p>
                      <a:r>
                        <a:rPr lang="en-GB" dirty="0"/>
                        <a:t>Weight per</a:t>
                      </a:r>
                      <a:r>
                        <a:rPr lang="en-GB" baseline="0" dirty="0"/>
                        <a:t> panel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 Kgs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9859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A6F43D-A1E1-4337-9F17-6D9F102A06BB}"/>
              </a:ext>
            </a:extLst>
          </p:cNvPr>
          <p:cNvSpPr txBox="1"/>
          <p:nvPr/>
        </p:nvSpPr>
        <p:spPr>
          <a:xfrm>
            <a:off x="1423939" y="1982450"/>
            <a:ext cx="3468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Size limits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Max Sash Width 1200mm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226A7-DADA-A842-B5E2-F89EC0EA1A10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0130623-F7E7-6441-8F7D-B5C8A14C0FC9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51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D70F5-1231-432D-9E7A-5C7438678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458" y="2458119"/>
            <a:ext cx="6091900" cy="2669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FECFA-2696-49A7-BD63-096A41251260}"/>
              </a:ext>
            </a:extLst>
          </p:cNvPr>
          <p:cNvSpPr txBox="1"/>
          <p:nvPr/>
        </p:nvSpPr>
        <p:spPr>
          <a:xfrm>
            <a:off x="1326188" y="1923772"/>
            <a:ext cx="4262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Sightline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Glass to glass sightline is 145mm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F6EE4-4CFF-7F4A-8B79-9F969490C41D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7D35B59-1B52-5447-8071-33D3B72824BE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89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720C3C-7408-4B69-9976-D1BB7FA8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08802"/>
              </p:ext>
            </p:extLst>
          </p:nvPr>
        </p:nvGraphicFramePr>
        <p:xfrm>
          <a:off x="5405120" y="1615440"/>
          <a:ext cx="6081120" cy="467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555">
                  <a:extLst>
                    <a:ext uri="{9D8B030D-6E8A-4147-A177-3AD203B41FA5}">
                      <a16:colId xmlns:a16="http://schemas.microsoft.com/office/drawing/2014/main" val="1372648913"/>
                    </a:ext>
                  </a:extLst>
                </a:gridCol>
                <a:gridCol w="782718">
                  <a:extLst>
                    <a:ext uri="{9D8B030D-6E8A-4147-A177-3AD203B41FA5}">
                      <a16:colId xmlns:a16="http://schemas.microsoft.com/office/drawing/2014/main" val="3436518101"/>
                    </a:ext>
                  </a:extLst>
                </a:gridCol>
                <a:gridCol w="782718">
                  <a:extLst>
                    <a:ext uri="{9D8B030D-6E8A-4147-A177-3AD203B41FA5}">
                      <a16:colId xmlns:a16="http://schemas.microsoft.com/office/drawing/2014/main" val="1047435458"/>
                    </a:ext>
                  </a:extLst>
                </a:gridCol>
                <a:gridCol w="782718">
                  <a:extLst>
                    <a:ext uri="{9D8B030D-6E8A-4147-A177-3AD203B41FA5}">
                      <a16:colId xmlns:a16="http://schemas.microsoft.com/office/drawing/2014/main" val="3535800784"/>
                    </a:ext>
                  </a:extLst>
                </a:gridCol>
                <a:gridCol w="722511">
                  <a:extLst>
                    <a:ext uri="{9D8B030D-6E8A-4147-A177-3AD203B41FA5}">
                      <a16:colId xmlns:a16="http://schemas.microsoft.com/office/drawing/2014/main" val="2195452364"/>
                    </a:ext>
                  </a:extLst>
                </a:gridCol>
                <a:gridCol w="782718">
                  <a:extLst>
                    <a:ext uri="{9D8B030D-6E8A-4147-A177-3AD203B41FA5}">
                      <a16:colId xmlns:a16="http://schemas.microsoft.com/office/drawing/2014/main" val="1956315740"/>
                    </a:ext>
                  </a:extLst>
                </a:gridCol>
                <a:gridCol w="1204182">
                  <a:extLst>
                    <a:ext uri="{9D8B030D-6E8A-4147-A177-3AD203B41FA5}">
                      <a16:colId xmlns:a16="http://schemas.microsoft.com/office/drawing/2014/main" val="2263599675"/>
                    </a:ext>
                  </a:extLst>
                </a:gridCol>
              </a:tblGrid>
              <a:tr h="791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Part L1B/L2B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OPEN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IN OR OPEN OUT FSD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970551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Panel Variant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281"/>
                  </a:ext>
                </a:extLst>
              </a:tr>
              <a:tr h="791193">
                <a:tc>
                  <a:txBody>
                    <a:bodyPr/>
                    <a:lstStyle/>
                    <a:p>
                      <a:r>
                        <a:rPr lang="en-GB" sz="1400" dirty="0"/>
                        <a:t>Glass U Value (W/m²K)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r>
                        <a:rPr lang="en-GB" sz="1400" baseline="0" dirty="0"/>
                        <a:t> Panel</a:t>
                      </a:r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 Panel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 Panel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 Panel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 Panel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69090"/>
                  </a:ext>
                </a:extLst>
              </a:tr>
              <a:tr h="394371">
                <a:tc>
                  <a:txBody>
                    <a:bodyPr/>
                    <a:lstStyle/>
                    <a:p>
                      <a:r>
                        <a:rPr lang="en-GB" sz="1400" dirty="0"/>
                        <a:t>1.2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1.52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297"/>
                  </a:ext>
                </a:extLst>
              </a:tr>
              <a:tr h="394371">
                <a:tc>
                  <a:txBody>
                    <a:bodyPr/>
                    <a:lstStyle/>
                    <a:p>
                      <a:r>
                        <a:rPr lang="en-GB" sz="1400" dirty="0"/>
                        <a:t>1.1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85175"/>
                  </a:ext>
                </a:extLst>
              </a:tr>
              <a:tr h="394371">
                <a:tc>
                  <a:txBody>
                    <a:bodyPr/>
                    <a:lstStyle/>
                    <a:p>
                      <a:r>
                        <a:rPr lang="en-GB" sz="1400" dirty="0"/>
                        <a:t>1.0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1.36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51126"/>
                  </a:ext>
                </a:extLst>
              </a:tr>
              <a:tr h="394371">
                <a:tc>
                  <a:txBody>
                    <a:bodyPr/>
                    <a:lstStyle/>
                    <a:p>
                      <a:r>
                        <a:rPr lang="en-GB" sz="1400" dirty="0"/>
                        <a:t>0.9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Door U Value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439924"/>
                  </a:ext>
                </a:extLst>
              </a:tr>
              <a:tr h="394371">
                <a:tc>
                  <a:txBody>
                    <a:bodyPr/>
                    <a:lstStyle/>
                    <a:p>
                      <a:r>
                        <a:rPr lang="en-GB" sz="1400" dirty="0"/>
                        <a:t>0.8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275221"/>
                  </a:ext>
                </a:extLst>
              </a:tr>
              <a:tr h="394371">
                <a:tc>
                  <a:txBody>
                    <a:bodyPr/>
                    <a:lstStyle/>
                    <a:p>
                      <a:r>
                        <a:rPr lang="en-GB" sz="1400" dirty="0"/>
                        <a:t>0.7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730662"/>
                  </a:ext>
                </a:extLst>
              </a:tr>
              <a:tr h="394371">
                <a:tc>
                  <a:txBody>
                    <a:bodyPr/>
                    <a:lstStyle/>
                    <a:p>
                      <a:r>
                        <a:rPr lang="en-GB" sz="1400" dirty="0"/>
                        <a:t>0.5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1.03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0.97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96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001CB6-C38D-49DB-9F10-59A8E25CFE97}"/>
              </a:ext>
            </a:extLst>
          </p:cNvPr>
          <p:cNvSpPr txBox="1"/>
          <p:nvPr/>
        </p:nvSpPr>
        <p:spPr>
          <a:xfrm>
            <a:off x="1462956" y="1969938"/>
            <a:ext cx="1198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U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DADD3-D802-5C43-AB69-1D0D612EE60C}"/>
              </a:ext>
            </a:extLst>
          </p:cNvPr>
          <p:cNvSpPr txBox="1"/>
          <p:nvPr/>
        </p:nvSpPr>
        <p:spPr>
          <a:xfrm>
            <a:off x="143799" y="310491"/>
            <a:ext cx="3723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Bifold Doors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406676F-454D-8B4C-8B26-900B0AF8DF4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48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71CCD-3D01-44EB-8774-F6B9619BB209}"/>
              </a:ext>
            </a:extLst>
          </p:cNvPr>
          <p:cNvSpPr/>
          <p:nvPr/>
        </p:nvSpPr>
        <p:spPr>
          <a:xfrm>
            <a:off x="991169" y="159011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8BEC6-4746-D94E-B15C-1A4F9E493C8E}"/>
              </a:ext>
            </a:extLst>
          </p:cNvPr>
          <p:cNvSpPr txBox="1"/>
          <p:nvPr/>
        </p:nvSpPr>
        <p:spPr>
          <a:xfrm>
            <a:off x="143799" y="310491"/>
            <a:ext cx="387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French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7578F-1CED-4B51-990D-E827CB142611}"/>
              </a:ext>
            </a:extLst>
          </p:cNvPr>
          <p:cNvSpPr txBox="1"/>
          <p:nvPr/>
        </p:nvSpPr>
        <p:spPr>
          <a:xfrm>
            <a:off x="-1935902" y="439322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9CE2A-B859-4E6D-84FE-758071EB0F93}"/>
              </a:ext>
            </a:extLst>
          </p:cNvPr>
          <p:cNvSpPr/>
          <p:nvPr/>
        </p:nvSpPr>
        <p:spPr>
          <a:xfrm>
            <a:off x="0" y="1016508"/>
            <a:ext cx="12192000" cy="58414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view of a large window&#10;&#10;Description automatically generated">
            <a:extLst>
              <a:ext uri="{FF2B5EF4-FFF2-40B4-BE49-F238E27FC236}">
                <a16:creationId xmlns:a16="http://schemas.microsoft.com/office/drawing/2014/main" id="{AB05B91A-93CE-48AA-863B-EC8695133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669" y="1102430"/>
            <a:ext cx="6939280" cy="5755570"/>
          </a:xfrm>
          <a:prstGeom prst="rect">
            <a:avLst/>
          </a:prstGeom>
        </p:spPr>
      </p:pic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8CB23DB-2C49-C24C-9E6B-F549D95D134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315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71CCD-3D01-44EB-8774-F6B9619BB209}"/>
              </a:ext>
            </a:extLst>
          </p:cNvPr>
          <p:cNvSpPr/>
          <p:nvPr/>
        </p:nvSpPr>
        <p:spPr>
          <a:xfrm>
            <a:off x="991169" y="159011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Features 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Standard fully weathered threshold*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Frame depth 72mm front to back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3 hook multi-point lock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Square 28mm glazing bead as standard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3 star cylinder with Kitemark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Sits on 104mm, 159mm and 199mm </a:t>
            </a:r>
            <a:r>
              <a:rPr lang="en-GB" sz="2200" dirty="0" err="1"/>
              <a:t>cills</a:t>
            </a:r>
            <a:r>
              <a:rPr lang="en-GB" sz="2200" dirty="0"/>
              <a:t>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r>
              <a:rPr lang="en-GB" sz="2200" dirty="0"/>
              <a:t>* product in development currently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8BEC6-4746-D94E-B15C-1A4F9E493C8E}"/>
              </a:ext>
            </a:extLst>
          </p:cNvPr>
          <p:cNvSpPr txBox="1"/>
          <p:nvPr/>
        </p:nvSpPr>
        <p:spPr>
          <a:xfrm>
            <a:off x="143799" y="310491"/>
            <a:ext cx="396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French Doors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680F5-61B1-43FD-AC65-6C5515FD6B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05" y="2049694"/>
            <a:ext cx="2743200" cy="3771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7578F-1CED-4B51-990D-E827CB142611}"/>
              </a:ext>
            </a:extLst>
          </p:cNvPr>
          <p:cNvSpPr txBox="1"/>
          <p:nvPr/>
        </p:nvSpPr>
        <p:spPr>
          <a:xfrm>
            <a:off x="-1935902" y="439322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42A09F8-E74E-5042-9C4E-569D8AD739C5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33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71CCD-3D01-44EB-8774-F6B9619BB209}"/>
              </a:ext>
            </a:extLst>
          </p:cNvPr>
          <p:cNvSpPr/>
          <p:nvPr/>
        </p:nvSpPr>
        <p:spPr>
          <a:xfrm>
            <a:off x="991169" y="159011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r>
              <a:rPr lang="en-GB" sz="2200" b="1" dirty="0"/>
              <a:t>Optional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32mm &amp; 44mm square bead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24mm Low threshold option is fully weathered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PAS24:2016 enhanced security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8BEC6-4746-D94E-B15C-1A4F9E493C8E}"/>
              </a:ext>
            </a:extLst>
          </p:cNvPr>
          <p:cNvSpPr txBox="1"/>
          <p:nvPr/>
        </p:nvSpPr>
        <p:spPr>
          <a:xfrm>
            <a:off x="143799" y="310491"/>
            <a:ext cx="3878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French Doors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7578F-1CED-4B51-990D-E827CB142611}"/>
              </a:ext>
            </a:extLst>
          </p:cNvPr>
          <p:cNvSpPr txBox="1"/>
          <p:nvPr/>
        </p:nvSpPr>
        <p:spPr>
          <a:xfrm>
            <a:off x="9632326" y="1706880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 descr="A large brick building with a window&#10;&#10;Description automatically generated">
            <a:extLst>
              <a:ext uri="{FF2B5EF4-FFF2-40B4-BE49-F238E27FC236}">
                <a16:creationId xmlns:a16="http://schemas.microsoft.com/office/drawing/2014/main" id="{33E0C5FC-5C6A-4DC6-ADAB-B68F71FBB3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74" y="1590110"/>
            <a:ext cx="3167467" cy="4744720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1727AFA-8ECD-754F-A5C0-8637C285D43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78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1640F-ED71-4FA4-9F4E-08630C25B97F}"/>
              </a:ext>
            </a:extLst>
          </p:cNvPr>
          <p:cNvSpPr/>
          <p:nvPr/>
        </p:nvSpPr>
        <p:spPr>
          <a:xfrm>
            <a:off x="1065113" y="1673154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200" b="1" dirty="0"/>
              <a:t>Hardware 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Lever handles fitted to Master and Slave door with design exclusive to KAT. *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Available in White, Grey, Black, Chrome, Gold and Brushed Steel, with a 10 year guarantee.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12" name="Picture 2" descr="JPEG Image">
            <a:extLst>
              <a:ext uri="{FF2B5EF4-FFF2-40B4-BE49-F238E27FC236}">
                <a16:creationId xmlns:a16="http://schemas.microsoft.com/office/drawing/2014/main" id="{89E40CC2-0C6F-423E-A4C6-980E962C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995" y="2443051"/>
            <a:ext cx="2183205" cy="3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12CF3-F288-114B-B65F-CC38979A3AE6}"/>
              </a:ext>
            </a:extLst>
          </p:cNvPr>
          <p:cNvSpPr txBox="1"/>
          <p:nvPr/>
        </p:nvSpPr>
        <p:spPr>
          <a:xfrm>
            <a:off x="143799" y="310491"/>
            <a:ext cx="379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French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7AC618E-A3CF-E843-8FBC-D4D235F34B3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0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55898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Colours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Anthracite Grey in a luxurious Textura </a:t>
            </a:r>
          </a:p>
          <a:p>
            <a:r>
              <a:rPr lang="en-GB" sz="2200" dirty="0"/>
              <a:t>     finish from stock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 wide range of RAL colours in Textura, Matt</a:t>
            </a:r>
          </a:p>
          <a:p>
            <a:r>
              <a:rPr lang="en-GB" sz="2200" dirty="0"/>
              <a:t>     or Gloss finish are available</a:t>
            </a:r>
          </a:p>
          <a:p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32D23F-E4A1-4FEE-9834-59F795AB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89" y="2590800"/>
            <a:ext cx="3568052" cy="24026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DE0DF-F45E-7342-A242-0A74CBE1FF22}"/>
              </a:ext>
            </a:extLst>
          </p:cNvPr>
          <p:cNvSpPr txBox="1"/>
          <p:nvPr/>
        </p:nvSpPr>
        <p:spPr>
          <a:xfrm>
            <a:off x="143799" y="310491"/>
            <a:ext cx="487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Casement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F0CE62A-77C9-1544-B76A-7D8F39CAFBD9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96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E6D4D-CBA3-444A-9698-1E5F27E588A8}"/>
              </a:ext>
            </a:extLst>
          </p:cNvPr>
          <p:cNvSpPr/>
          <p:nvPr/>
        </p:nvSpPr>
        <p:spPr>
          <a:xfrm>
            <a:off x="924560" y="1733773"/>
            <a:ext cx="5394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Colour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Anthracite Grey in a luxurious Textura finish from stock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Wide range of RAL colours and finishes are available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9CACFF-E907-402B-8CB4-DB4F1C508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2543991"/>
            <a:ext cx="3543300" cy="2386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9A8E5-1AFF-D945-B242-8B4D5BEDEAA6}"/>
              </a:ext>
            </a:extLst>
          </p:cNvPr>
          <p:cNvSpPr txBox="1"/>
          <p:nvPr/>
        </p:nvSpPr>
        <p:spPr>
          <a:xfrm>
            <a:off x="143799" y="310491"/>
            <a:ext cx="379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French Doors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61EBD2D-E432-6E4D-9708-401BC88BDA8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58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lass door&#10;&#10;Description automatically generated">
            <a:extLst>
              <a:ext uri="{FF2B5EF4-FFF2-40B4-BE49-F238E27FC236}">
                <a16:creationId xmlns:a16="http://schemas.microsoft.com/office/drawing/2014/main" id="{A52B61A4-0734-4FD6-AFC2-ECCB83F8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517"/>
            <a:ext cx="12192000" cy="58514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51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1098E-59BB-4324-8268-9E13EEEA413F}"/>
              </a:ext>
            </a:extLst>
          </p:cNvPr>
          <p:cNvSpPr txBox="1"/>
          <p:nvPr/>
        </p:nvSpPr>
        <p:spPr>
          <a:xfrm>
            <a:off x="1199125" y="2574347"/>
            <a:ext cx="394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01CB6-9D65-6340-8511-67CBA45ABF95}"/>
              </a:ext>
            </a:extLst>
          </p:cNvPr>
          <p:cNvSpPr txBox="1"/>
          <p:nvPr/>
        </p:nvSpPr>
        <p:spPr>
          <a:xfrm>
            <a:off x="143799" y="310491"/>
            <a:ext cx="395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Belvedere Entrance Doors</a:t>
            </a:r>
          </a:p>
        </p:txBody>
      </p:sp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9DEAD04-97DE-1B4B-AB2C-C2AA93650DF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754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1098E-59BB-4324-8268-9E13EEEA413F}"/>
              </a:ext>
            </a:extLst>
          </p:cNvPr>
          <p:cNvSpPr txBox="1"/>
          <p:nvPr/>
        </p:nvSpPr>
        <p:spPr>
          <a:xfrm>
            <a:off x="1199125" y="2574347"/>
            <a:ext cx="3942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Designs available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5 contemporary designs in Anthracite Grey Matt -from stock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01CB6-9D65-6340-8511-67CBA45ABF95}"/>
              </a:ext>
            </a:extLst>
          </p:cNvPr>
          <p:cNvSpPr txBox="1"/>
          <p:nvPr/>
        </p:nvSpPr>
        <p:spPr>
          <a:xfrm>
            <a:off x="143799" y="310491"/>
            <a:ext cx="395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Belvedere Entrance Doors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8B9E8-B946-4204-9D47-D0FAB16A12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20" y="1712111"/>
            <a:ext cx="6524410" cy="4610583"/>
          </a:xfrm>
          <a:prstGeom prst="rect">
            <a:avLst/>
          </a:prstGeom>
        </p:spPr>
      </p:pic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6301FA1-63A2-C54E-8DDB-48994DB19BEE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5D83C-3D51-4EB9-8D2F-252DECF1A814}"/>
              </a:ext>
            </a:extLst>
          </p:cNvPr>
          <p:cNvSpPr/>
          <p:nvPr/>
        </p:nvSpPr>
        <p:spPr>
          <a:xfrm>
            <a:off x="1081934" y="1822532"/>
            <a:ext cx="54908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Hardware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1000mm Cranked bar handle in Brushed Steel finish to inside and outside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 err="1"/>
              <a:t>Thumbturn</a:t>
            </a:r>
            <a:r>
              <a:rPr lang="en-GB" sz="2200" dirty="0"/>
              <a:t> to inside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1E038-13B1-46EC-953B-AEBC736C84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313" y="2373911"/>
            <a:ext cx="4798487" cy="3390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9B72F2-03DC-BC41-82D9-D778F0F0B1DA}"/>
              </a:ext>
            </a:extLst>
          </p:cNvPr>
          <p:cNvSpPr txBox="1"/>
          <p:nvPr/>
        </p:nvSpPr>
        <p:spPr>
          <a:xfrm>
            <a:off x="143799" y="310491"/>
            <a:ext cx="395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Belvedere Entrance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F30AD8F-36B6-DB44-A9A9-B01E925A253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82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0F439-6B6C-4642-BE8E-57F62861AA3B}"/>
              </a:ext>
            </a:extLst>
          </p:cNvPr>
          <p:cNvSpPr/>
          <p:nvPr/>
        </p:nvSpPr>
        <p:spPr>
          <a:xfrm>
            <a:off x="926383" y="1690023"/>
            <a:ext cx="70561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Features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72mm door frame depth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5 point locking hook lock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3 star cylinder with Kitemark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Severe weather tested 45mm threshold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Double glazed units with satin obscured glass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68D46C-5325-47BC-9578-4828620AB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31" y="2563691"/>
            <a:ext cx="3674745" cy="2843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721475-1D27-624F-B695-2668A97219A7}"/>
              </a:ext>
            </a:extLst>
          </p:cNvPr>
          <p:cNvSpPr txBox="1"/>
          <p:nvPr/>
        </p:nvSpPr>
        <p:spPr>
          <a:xfrm>
            <a:off x="143799" y="310491"/>
            <a:ext cx="395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Belvedere Entrance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D24266D-4040-994C-8E2F-D35C39C3F4D5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789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0F439-6B6C-4642-BE8E-57F62861AA3B}"/>
              </a:ext>
            </a:extLst>
          </p:cNvPr>
          <p:cNvSpPr/>
          <p:nvPr/>
        </p:nvSpPr>
        <p:spPr>
          <a:xfrm>
            <a:off x="990144" y="1770669"/>
            <a:ext cx="536265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Dimensions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Max </a:t>
            </a:r>
            <a:r>
              <a:rPr lang="en-GB" sz="2200" dirty="0" err="1"/>
              <a:t>outerframe</a:t>
            </a:r>
            <a:r>
              <a:rPr lang="en-GB" sz="2200" dirty="0"/>
              <a:t> size 986mm wide by 2,184mm high with standard threshold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1,054mm wide x 2,218mm high with 34mm add-on option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Side lights and top lights available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DE2AC-481C-D741-92EB-5C1D158AA216}"/>
              </a:ext>
            </a:extLst>
          </p:cNvPr>
          <p:cNvSpPr txBox="1"/>
          <p:nvPr/>
        </p:nvSpPr>
        <p:spPr>
          <a:xfrm>
            <a:off x="143799" y="310491"/>
            <a:ext cx="3953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Belvedere Entrance Doors</a:t>
            </a:r>
          </a:p>
        </p:txBody>
      </p:sp>
      <p:pic>
        <p:nvPicPr>
          <p:cNvPr id="4" name="Picture 3" descr="A glass door&#10;&#10;Description automatically generated">
            <a:extLst>
              <a:ext uri="{FF2B5EF4-FFF2-40B4-BE49-F238E27FC236}">
                <a16:creationId xmlns:a16="http://schemas.microsoft.com/office/drawing/2014/main" id="{D440D523-DC65-48FD-9EFD-F00040300B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801" y="2193698"/>
            <a:ext cx="4714875" cy="3331845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78E6EBC-09A7-B349-BD28-A53CE802B6E7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46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519D2D-3ECE-0E4A-A2D7-8F2C57153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5841"/>
            <a:ext cx="12192000" cy="58521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56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8D830-B190-F047-AF44-721DA61DDD8A}"/>
              </a:ext>
            </a:extLst>
          </p:cNvPr>
          <p:cNvSpPr txBox="1"/>
          <p:nvPr/>
        </p:nvSpPr>
        <p:spPr>
          <a:xfrm>
            <a:off x="143799" y="310491"/>
            <a:ext cx="24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Doors</a:t>
            </a:r>
          </a:p>
        </p:txBody>
      </p:sp>
      <p:sp>
        <p:nvSpPr>
          <p:cNvPr id="5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30BE05-6140-374B-906D-8657024FB81A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98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BDD0A-A2F7-4E48-9E8A-F88C7575DC04}"/>
              </a:ext>
            </a:extLst>
          </p:cNvPr>
          <p:cNvSpPr/>
          <p:nvPr/>
        </p:nvSpPr>
        <p:spPr>
          <a:xfrm>
            <a:off x="842386" y="1768375"/>
            <a:ext cx="6096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Features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59mm slim frame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Available as single doors or double doors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47mm frame depth front to back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U-Value of 1.5 with a double glazed unit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Weather test results: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200" dirty="0"/>
              <a:t>	Air         600pa</a:t>
            </a:r>
            <a:br>
              <a:rPr lang="en-GB" sz="2200" dirty="0"/>
            </a:br>
            <a:r>
              <a:rPr lang="en-GB" sz="2200" dirty="0"/>
              <a:t>	Water   600pa</a:t>
            </a:r>
            <a:br>
              <a:rPr lang="en-GB" sz="2200" dirty="0"/>
            </a:br>
            <a:r>
              <a:rPr lang="en-GB" sz="2200" dirty="0"/>
              <a:t>	Wind   2400pa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43B99D-8DAA-4D3D-AA2B-C59386D13E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33914"/>
            <a:ext cx="5494017" cy="4120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D0B7FE-45DA-7F4E-861C-7B7A4ADEA28D}"/>
              </a:ext>
            </a:extLst>
          </p:cNvPr>
          <p:cNvSpPr txBox="1"/>
          <p:nvPr/>
        </p:nvSpPr>
        <p:spPr>
          <a:xfrm>
            <a:off x="143799" y="310491"/>
            <a:ext cx="24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B01ADCE-7911-A84D-9C2B-7B57DEA1FA9B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292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BDD0A-A2F7-4E48-9E8A-F88C7575DC04}"/>
              </a:ext>
            </a:extLst>
          </p:cNvPr>
          <p:cNvSpPr/>
          <p:nvPr/>
        </p:nvSpPr>
        <p:spPr>
          <a:xfrm>
            <a:off x="794993" y="1957430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Handles are available in a wide range of colours and finishes, including: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Anodised shades of gold, bronze, silver, grey and black or textured anthracite grey.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60FE76-4F4B-4A3D-A24D-531DE467C0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283" y="2446993"/>
            <a:ext cx="3754517" cy="2815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8C306F-CD4A-4540-9ECD-D9BAEB249A72}"/>
              </a:ext>
            </a:extLst>
          </p:cNvPr>
          <p:cNvSpPr txBox="1"/>
          <p:nvPr/>
        </p:nvSpPr>
        <p:spPr>
          <a:xfrm>
            <a:off x="143799" y="310491"/>
            <a:ext cx="24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0935BE2-6F2F-4243-9B5E-78C3B1FE8AAC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29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59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94CE53-3CA8-4F4D-96FF-CCF8601019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87926" y="2620460"/>
            <a:ext cx="4289066" cy="3046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45DBB9-50F9-4E2E-ABC7-3693BBF08879}"/>
              </a:ext>
            </a:extLst>
          </p:cNvPr>
          <p:cNvSpPr/>
          <p:nvPr/>
        </p:nvSpPr>
        <p:spPr>
          <a:xfrm>
            <a:off x="1047402" y="1794234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On double doors, one pair of handles is fitted to the master door sash, with a face mounted shoot bolt to secure the slave door.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Multi-point locking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3 Star security cylinder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099EF-85BD-7440-B88A-9270A0E24A1C}"/>
              </a:ext>
            </a:extLst>
          </p:cNvPr>
          <p:cNvSpPr txBox="1"/>
          <p:nvPr/>
        </p:nvSpPr>
        <p:spPr>
          <a:xfrm>
            <a:off x="143799" y="310491"/>
            <a:ext cx="24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185FF73-6FF7-F44C-9046-8B3D7D2D67E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7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4817857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Hardware </a:t>
            </a:r>
          </a:p>
          <a:p>
            <a:endParaRPr lang="en-GB" sz="2200" dirty="0"/>
          </a:p>
          <a:p>
            <a:r>
              <a:rPr lang="en-GB" sz="2200" dirty="0"/>
              <a:t>Push button locking handles available in: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Black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White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Gold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Satin Chrome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Polished Chrome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6</a:t>
            </a:fld>
            <a:endParaRPr lang="en-GB"/>
          </a:p>
        </p:txBody>
      </p:sp>
      <p:pic>
        <p:nvPicPr>
          <p:cNvPr id="19" name="Picture 18" descr="A picture containing sky, window, ground, fence&#10;&#10;Description automatically generated">
            <a:extLst>
              <a:ext uri="{FF2B5EF4-FFF2-40B4-BE49-F238E27FC236}">
                <a16:creationId xmlns:a16="http://schemas.microsoft.com/office/drawing/2014/main" id="{50096B1C-E659-4825-8179-5C73EB2C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616" y="2617194"/>
            <a:ext cx="4283712" cy="30271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0CE193-7BB2-4046-B3E8-3E0847977BA6}"/>
              </a:ext>
            </a:extLst>
          </p:cNvPr>
          <p:cNvSpPr txBox="1"/>
          <p:nvPr/>
        </p:nvSpPr>
        <p:spPr>
          <a:xfrm>
            <a:off x="143799" y="310491"/>
            <a:ext cx="487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Casement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52C41FC-3E1E-AF47-84CD-878C7CC1F98A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41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60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80CAF-0CFC-4C6B-BC6F-3864BA86B1CF}"/>
              </a:ext>
            </a:extLst>
          </p:cNvPr>
          <p:cNvSpPr/>
          <p:nvPr/>
        </p:nvSpPr>
        <p:spPr>
          <a:xfrm>
            <a:off x="1046480" y="182061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Threshold and </a:t>
            </a:r>
            <a:r>
              <a:rPr lang="en-GB" sz="2200" b="1" dirty="0" err="1"/>
              <a:t>Cills</a:t>
            </a: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33mm Standard fully weathered threshold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 err="1"/>
              <a:t>Cills</a:t>
            </a:r>
            <a:r>
              <a:rPr lang="en-GB" sz="2200" dirty="0"/>
              <a:t> available in 85mm, 135mm, 150mm, 190mm, 225mm or 300mm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31EC60-2AA5-4264-A098-C4FDDE71CC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85" y="2440004"/>
            <a:ext cx="5235455" cy="37798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D0E4BF-29A9-174D-9B05-C9728FE5FC7D}"/>
              </a:ext>
            </a:extLst>
          </p:cNvPr>
          <p:cNvSpPr txBox="1"/>
          <p:nvPr/>
        </p:nvSpPr>
        <p:spPr>
          <a:xfrm>
            <a:off x="143799" y="310491"/>
            <a:ext cx="24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4B6C536-E327-5240-8C80-4FABF32AB3C3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510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4D02B5-5FDE-6340-94B1-FD88365E6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3144"/>
            <a:ext cx="12192000" cy="58448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61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FD9CD-0C50-BF40-8023-71BBB16000C0}"/>
              </a:ext>
            </a:extLst>
          </p:cNvPr>
          <p:cNvSpPr txBox="1"/>
          <p:nvPr/>
        </p:nvSpPr>
        <p:spPr>
          <a:xfrm>
            <a:off x="143799" y="310491"/>
            <a:ext cx="29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Windows</a:t>
            </a:r>
          </a:p>
        </p:txBody>
      </p:sp>
      <p:sp>
        <p:nvSpPr>
          <p:cNvPr id="5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84934F0-3F43-534B-B4C8-80286A62B7F2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43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window&#10;&#10;Description automatically generated">
            <a:extLst>
              <a:ext uri="{FF2B5EF4-FFF2-40B4-BE49-F238E27FC236}">
                <a16:creationId xmlns:a16="http://schemas.microsoft.com/office/drawing/2014/main" id="{018815BD-52F0-4E2A-9214-26AF728973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610" y="1857006"/>
            <a:ext cx="3256075" cy="44110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62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BC538-31BA-4C78-A560-F9FD0C3316DF}"/>
              </a:ext>
            </a:extLst>
          </p:cNvPr>
          <p:cNvSpPr/>
          <p:nvPr/>
        </p:nvSpPr>
        <p:spPr>
          <a:xfrm>
            <a:off x="984440" y="167315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Features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Slim 59mm sightline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U-Value down to W/m2K 1.5 with double glazed unit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200" dirty="0"/>
              <a:t>47mm slim frame depth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3C009-ECCD-9A4E-9C73-6DBB43087D44}"/>
              </a:ext>
            </a:extLst>
          </p:cNvPr>
          <p:cNvSpPr txBox="1"/>
          <p:nvPr/>
        </p:nvSpPr>
        <p:spPr>
          <a:xfrm>
            <a:off x="143799" y="310491"/>
            <a:ext cx="29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4031D84-E900-8046-B7DF-3B6259BD923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726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63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BC538-31BA-4C78-A560-F9FD0C3316DF}"/>
              </a:ext>
            </a:extLst>
          </p:cNvPr>
          <p:cNvSpPr/>
          <p:nvPr/>
        </p:nvSpPr>
        <p:spPr>
          <a:xfrm>
            <a:off x="838200" y="167124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042B7-26F1-488E-84F7-CCBD54AAA95F}"/>
              </a:ext>
            </a:extLst>
          </p:cNvPr>
          <p:cNvSpPr/>
          <p:nvPr/>
        </p:nvSpPr>
        <p:spPr>
          <a:xfrm>
            <a:off x="885124" y="1615119"/>
            <a:ext cx="60490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Hardware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 full suite of handle options is available to match KAT’s Art Deco doors, with Victorian and Art Deco styles including: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200" dirty="0"/>
              <a:t>‘Monkey Tail’ or ‘Bulb End’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Handles available in any RAL colour, or anodised: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200" dirty="0"/>
              <a:t>	gold, bronze, silver, grey and black.</a:t>
            </a:r>
          </a:p>
        </p:txBody>
      </p:sp>
      <p:pic>
        <p:nvPicPr>
          <p:cNvPr id="12" name="Picture 11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43339D32-8644-43DB-8A14-ACB8DF172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084" y="2446992"/>
            <a:ext cx="4042091" cy="2764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55176C-918F-054F-B5A0-CE145491153F}"/>
              </a:ext>
            </a:extLst>
          </p:cNvPr>
          <p:cNvSpPr txBox="1"/>
          <p:nvPr/>
        </p:nvSpPr>
        <p:spPr>
          <a:xfrm>
            <a:off x="143799" y="310491"/>
            <a:ext cx="29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Windows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5E971E2-E0DA-7E49-99C0-A43DD5D6AC37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99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64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1468B-2C84-4416-9984-9FF7A3AC668A}"/>
              </a:ext>
            </a:extLst>
          </p:cNvPr>
          <p:cNvSpPr/>
          <p:nvPr/>
        </p:nvSpPr>
        <p:spPr>
          <a:xfrm>
            <a:off x="988033" y="1794235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/>
              <a:t>Options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PAS 24 Security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Windows can be side hung, top hung, fixed </a:t>
            </a:r>
          </a:p>
          <a:p>
            <a:r>
              <a:rPr lang="en-GB" sz="2200" dirty="0"/>
              <a:t>      or tilt and turn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Arched head and circular shaped windows available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Can be internally beaded if preferred </a:t>
            </a:r>
          </a:p>
        </p:txBody>
      </p:sp>
      <p:pic>
        <p:nvPicPr>
          <p:cNvPr id="7" name="Picture 6" descr="A door with a window in a brick building&#10;&#10;Description automatically generated">
            <a:extLst>
              <a:ext uri="{FF2B5EF4-FFF2-40B4-BE49-F238E27FC236}">
                <a16:creationId xmlns:a16="http://schemas.microsoft.com/office/drawing/2014/main" id="{D6F20F86-836F-4136-837C-27DCBB6B2F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02" y="2279607"/>
            <a:ext cx="4713760" cy="3331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E4D1F-0DD3-F749-8EC8-BA56F47BA73B}"/>
              </a:ext>
            </a:extLst>
          </p:cNvPr>
          <p:cNvSpPr txBox="1"/>
          <p:nvPr/>
        </p:nvSpPr>
        <p:spPr>
          <a:xfrm>
            <a:off x="143799" y="310491"/>
            <a:ext cx="29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Art Deco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26DF8BA-9DA1-5C4C-BD4E-511B428C90CE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65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65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8D69A-3BD3-A643-A949-18DB70E04537}"/>
              </a:ext>
            </a:extLst>
          </p:cNvPr>
          <p:cNvSpPr txBox="1"/>
          <p:nvPr/>
        </p:nvSpPr>
        <p:spPr>
          <a:xfrm>
            <a:off x="143799" y="310491"/>
            <a:ext cx="5418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KAT Aluminium Doors and Windows</a:t>
            </a: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51FCA009-C98C-4C96-B54B-471E382AFC9B}"/>
              </a:ext>
            </a:extLst>
          </p:cNvPr>
          <p:cNvSpPr/>
          <p:nvPr/>
        </p:nvSpPr>
        <p:spPr>
          <a:xfrm>
            <a:off x="8142303" y="1654123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endParaRPr lang="en-GB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A7B7C892-748C-4047-B70E-E3DD2438028E}"/>
              </a:ext>
            </a:extLst>
          </p:cNvPr>
          <p:cNvSpPr/>
          <p:nvPr/>
        </p:nvSpPr>
        <p:spPr>
          <a:xfrm>
            <a:off x="8142303" y="267276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Sliding</a:t>
            </a:r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Doors 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BDCD6DB8-0C0F-4538-8CAD-DF6827BA03C5}"/>
              </a:ext>
            </a:extLst>
          </p:cNvPr>
          <p:cNvSpPr/>
          <p:nvPr/>
        </p:nvSpPr>
        <p:spPr>
          <a:xfrm>
            <a:off x="8142303" y="3698812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Bifolding</a:t>
            </a:r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Doors 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A54644B0-94BD-4373-9A62-FF29C7F77777}"/>
              </a:ext>
            </a:extLst>
          </p:cNvPr>
          <p:cNvSpPr/>
          <p:nvPr/>
        </p:nvSpPr>
        <p:spPr>
          <a:xfrm>
            <a:off x="8142303" y="4707259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Entrance Doors</a:t>
            </a:r>
          </a:p>
        </p:txBody>
      </p:sp>
      <p:sp>
        <p:nvSpPr>
          <p:cNvPr id="15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7D57052F-69C2-4BD5-92C8-144AD36DB1DC}"/>
              </a:ext>
            </a:extLst>
          </p:cNvPr>
          <p:cNvSpPr/>
          <p:nvPr/>
        </p:nvSpPr>
        <p:spPr>
          <a:xfrm>
            <a:off x="8142303" y="571570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Art Deco Doors and Windows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1D57E1-193F-4251-A4CF-E5009140BF3C}"/>
              </a:ext>
            </a:extLst>
          </p:cNvPr>
          <p:cNvSpPr/>
          <p:nvPr/>
        </p:nvSpPr>
        <p:spPr>
          <a:xfrm>
            <a:off x="8142303" y="1136459"/>
            <a:ext cx="994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3F1C5A"/>
                </a:solidFill>
              </a:rPr>
              <a:t>Skip To</a:t>
            </a:r>
            <a:r>
              <a:rPr lang="en-GB" b="1" dirty="0">
                <a:solidFill>
                  <a:srgbClr val="3F1C5A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52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7BE373-066B-42E7-8583-20A5AD44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2862573"/>
            <a:ext cx="8945086" cy="372995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198880" y="1923772"/>
            <a:ext cx="3167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Section through drawings</a:t>
            </a: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C0D0C5-6BAD-4048-A4FB-5189B287A0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160" y="1110477"/>
            <a:ext cx="2513806" cy="1665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A54EF5-D2B4-9848-933B-F78F888F9F2C}"/>
              </a:ext>
            </a:extLst>
          </p:cNvPr>
          <p:cNvSpPr txBox="1"/>
          <p:nvPr/>
        </p:nvSpPr>
        <p:spPr>
          <a:xfrm>
            <a:off x="143799" y="310491"/>
            <a:ext cx="4877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Casement Windows</a:t>
            </a:r>
          </a:p>
        </p:txBody>
      </p:sp>
      <p:sp>
        <p:nvSpPr>
          <p:cNvPr id="12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679194-EC7F-1345-A53F-75EE5D82BB4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6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A28F14-56C9-4A0C-B66D-AD43C405F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4128"/>
            <a:ext cx="12192000" cy="5833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8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5B9ABFB-338A-497D-A332-8B7C6C8C84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82" y="6127882"/>
            <a:ext cx="2101910" cy="5671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9755D1-C116-EC40-B161-4555BD5EF954}"/>
              </a:ext>
            </a:extLst>
          </p:cNvPr>
          <p:cNvSpPr txBox="1"/>
          <p:nvPr/>
        </p:nvSpPr>
        <p:spPr>
          <a:xfrm>
            <a:off x="143799" y="310491"/>
            <a:ext cx="450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Tilt Turn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ECAA817-BF92-C045-815D-98CDE4A7319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2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B12322-531C-4AAB-9516-0549E48A688E}"/>
              </a:ext>
            </a:extLst>
          </p:cNvPr>
          <p:cNvSpPr txBox="1"/>
          <p:nvPr/>
        </p:nvSpPr>
        <p:spPr>
          <a:xfrm>
            <a:off x="1016221" y="1550634"/>
            <a:ext cx="6518516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Features  </a:t>
            </a:r>
          </a:p>
          <a:p>
            <a:endParaRPr lang="en-GB" sz="22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72mm deep frame front to back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79mm Slim sight lines brick to glass across</a:t>
            </a:r>
          </a:p>
          <a:p>
            <a:r>
              <a:rPr lang="en-GB" sz="2400" dirty="0"/>
              <a:t>     frame and sash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Square bead – externally glazed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Maximum sash 1600mm x 2100mm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Full window U-Value 1.4 with centre pane of 1.2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85A4E-06F5-43E0-9778-A61C340D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9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189276-AAA9-462D-9B24-864D9D2AA6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522" y="2446992"/>
            <a:ext cx="2684418" cy="3538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E12608-BDA3-485D-B511-6C0E30981F1C}"/>
              </a:ext>
            </a:extLst>
          </p:cNvPr>
          <p:cNvSpPr txBox="1"/>
          <p:nvPr/>
        </p:nvSpPr>
        <p:spPr>
          <a:xfrm>
            <a:off x="5960777" y="1632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F1CDD-363E-1340-A306-A1C96D124A70}"/>
              </a:ext>
            </a:extLst>
          </p:cNvPr>
          <p:cNvSpPr txBox="1"/>
          <p:nvPr/>
        </p:nvSpPr>
        <p:spPr>
          <a:xfrm>
            <a:off x="143799" y="310491"/>
            <a:ext cx="450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Aluminium Tilt Turn Windows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9E14516-AD64-574B-9D90-F9264599872A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9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5829</TotalTime>
  <Words>1766</Words>
  <Application>Microsoft Macintosh PowerPoint</Application>
  <PresentationFormat>Widescreen</PresentationFormat>
  <Paragraphs>654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Arial</vt:lpstr>
      <vt:lpstr>Calibri</vt:lpstr>
      <vt:lpstr>Calibri Light</vt:lpstr>
      <vt:lpstr>Courier New</vt:lpstr>
      <vt:lpstr>Segoe UI Black</vt:lpstr>
      <vt:lpstr>Wingdings</vt:lpstr>
      <vt:lpstr>Office Theme</vt:lpstr>
      <vt:lpstr>4_Custom Design</vt:lpstr>
      <vt:lpstr>Custom Design</vt:lpstr>
      <vt:lpstr>5_Custom Design</vt:lpstr>
      <vt:lpstr>1_Custom Design</vt:lpstr>
      <vt:lpstr>6_Custom Design</vt:lpstr>
      <vt:lpstr>2_Custom Design</vt:lpstr>
      <vt:lpstr>7_Custom Design</vt:lpstr>
      <vt:lpstr>3_Custom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Richards</dc:creator>
  <cp:lastModifiedBy>Will Stephan</cp:lastModifiedBy>
  <cp:revision>310</cp:revision>
  <dcterms:created xsi:type="dcterms:W3CDTF">2019-04-16T08:43:36Z</dcterms:created>
  <dcterms:modified xsi:type="dcterms:W3CDTF">2019-06-25T10:33:07Z</dcterms:modified>
</cp:coreProperties>
</file>